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2" r:id="rId8"/>
    <p:sldId id="261" r:id="rId9"/>
    <p:sldId id="263" r:id="rId10"/>
    <p:sldId id="264" r:id="rId11"/>
    <p:sldId id="265" r:id="rId12"/>
    <p:sldId id="266" r:id="rId13"/>
    <p:sldId id="267" r:id="rId14"/>
    <p:sldId id="269" r:id="rId15"/>
    <p:sldId id="268"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Dowling" initials="HD" lastIdx="3" clrIdx="0">
    <p:extLst>
      <p:ext uri="{19B8F6BF-5375-455C-9EA6-DF929625EA0E}">
        <p15:presenceInfo xmlns:p15="http://schemas.microsoft.com/office/powerpoint/2012/main" userId="S::hdowling@kildarecoco.ie::8ee14fa8-ce75-49c9-821f-e8df8ed37c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605CA-AF59-4912-8548-466C2870C546}" v="1" dt="2021-03-29T13:46:10.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owling" userId="8ee14fa8-ce75-49c9-821f-e8df8ed37cdf" providerId="ADAL" clId="{942CEB1E-AE3A-49B5-AB86-114652D9D3ED}"/>
    <pc:docChg chg="modSld">
      <pc:chgData name="Helen Dowling" userId="8ee14fa8-ce75-49c9-821f-e8df8ed37cdf" providerId="ADAL" clId="{942CEB1E-AE3A-49B5-AB86-114652D9D3ED}" dt="2021-03-05T14:23:24.579" v="4" actId="14100"/>
      <pc:docMkLst>
        <pc:docMk/>
      </pc:docMkLst>
      <pc:sldChg chg="modSp mod">
        <pc:chgData name="Helen Dowling" userId="8ee14fa8-ce75-49c9-821f-e8df8ed37cdf" providerId="ADAL" clId="{942CEB1E-AE3A-49B5-AB86-114652D9D3ED}" dt="2021-03-05T14:22:57.578" v="1" actId="6549"/>
        <pc:sldMkLst>
          <pc:docMk/>
          <pc:sldMk cId="1358731712" sldId="257"/>
        </pc:sldMkLst>
        <pc:spChg chg="mod">
          <ac:chgData name="Helen Dowling" userId="8ee14fa8-ce75-49c9-821f-e8df8ed37cdf" providerId="ADAL" clId="{942CEB1E-AE3A-49B5-AB86-114652D9D3ED}" dt="2021-03-05T14:22:57.578" v="1" actId="6549"/>
          <ac:spMkLst>
            <pc:docMk/>
            <pc:sldMk cId="1358731712" sldId="257"/>
            <ac:spMk id="7" creationId="{EBFBEA65-A53A-47C2-8A1D-E15378CC070A}"/>
          </ac:spMkLst>
        </pc:spChg>
      </pc:sldChg>
      <pc:sldChg chg="modSp mod">
        <pc:chgData name="Helen Dowling" userId="8ee14fa8-ce75-49c9-821f-e8df8ed37cdf" providerId="ADAL" clId="{942CEB1E-AE3A-49B5-AB86-114652D9D3ED}" dt="2021-03-05T14:23:24.579" v="4" actId="14100"/>
        <pc:sldMkLst>
          <pc:docMk/>
          <pc:sldMk cId="3068574842" sldId="258"/>
        </pc:sldMkLst>
        <pc:spChg chg="mod">
          <ac:chgData name="Helen Dowling" userId="8ee14fa8-ce75-49c9-821f-e8df8ed37cdf" providerId="ADAL" clId="{942CEB1E-AE3A-49B5-AB86-114652D9D3ED}" dt="2021-03-05T14:23:19.563" v="3" actId="14100"/>
          <ac:spMkLst>
            <pc:docMk/>
            <pc:sldMk cId="3068574842" sldId="258"/>
            <ac:spMk id="5" creationId="{7182FC94-9632-4906-BA50-A71F7E6F2893}"/>
          </ac:spMkLst>
        </pc:spChg>
        <pc:picChg chg="mod">
          <ac:chgData name="Helen Dowling" userId="8ee14fa8-ce75-49c9-821f-e8df8ed37cdf" providerId="ADAL" clId="{942CEB1E-AE3A-49B5-AB86-114652D9D3ED}" dt="2021-03-05T14:23:24.579" v="4" actId="14100"/>
          <ac:picMkLst>
            <pc:docMk/>
            <pc:sldMk cId="3068574842" sldId="258"/>
            <ac:picMk id="4" creationId="{104F3486-CBAB-4F6E-94D5-FEA112412AE3}"/>
          </ac:picMkLst>
        </pc:picChg>
        <pc:picChg chg="mod">
          <ac:chgData name="Helen Dowling" userId="8ee14fa8-ce75-49c9-821f-e8df8ed37cdf" providerId="ADAL" clId="{942CEB1E-AE3A-49B5-AB86-114652D9D3ED}" dt="2021-03-05T14:23:15.973" v="2" actId="14100"/>
          <ac:picMkLst>
            <pc:docMk/>
            <pc:sldMk cId="3068574842" sldId="258"/>
            <ac:picMk id="6" creationId="{230673FF-953E-4DFB-91BF-BA6804076799}"/>
          </ac:picMkLst>
        </pc:picChg>
      </pc:sldChg>
    </pc:docChg>
  </pc:docChgLst>
  <pc:docChgLst>
    <pc:chgData name="Helen Dowling" userId="8ee14fa8-ce75-49c9-821f-e8df8ed37cdf" providerId="ADAL" clId="{18B605CA-AF59-4912-8548-466C2870C546}"/>
    <pc:docChg chg="custSel modSld">
      <pc:chgData name="Helen Dowling" userId="8ee14fa8-ce75-49c9-821f-e8df8ed37cdf" providerId="ADAL" clId="{18B605CA-AF59-4912-8548-466C2870C546}" dt="2021-03-29T13:47:54.097" v="48" actId="255"/>
      <pc:docMkLst>
        <pc:docMk/>
      </pc:docMkLst>
      <pc:sldChg chg="modSp mod">
        <pc:chgData name="Helen Dowling" userId="8ee14fa8-ce75-49c9-821f-e8df8ed37cdf" providerId="ADAL" clId="{18B605CA-AF59-4912-8548-466C2870C546}" dt="2021-03-29T13:46:53.219" v="25" actId="20577"/>
        <pc:sldMkLst>
          <pc:docMk/>
          <pc:sldMk cId="1996476888" sldId="268"/>
        </pc:sldMkLst>
        <pc:spChg chg="mod">
          <ac:chgData name="Helen Dowling" userId="8ee14fa8-ce75-49c9-821f-e8df8ed37cdf" providerId="ADAL" clId="{18B605CA-AF59-4912-8548-466C2870C546}" dt="2021-03-29T13:46:53.219" v="25" actId="20577"/>
          <ac:spMkLst>
            <pc:docMk/>
            <pc:sldMk cId="1996476888" sldId="268"/>
            <ac:spMk id="3" creationId="{4C2823CB-D192-4FDC-9BC7-DC8A5B42E966}"/>
          </ac:spMkLst>
        </pc:spChg>
      </pc:sldChg>
      <pc:sldChg chg="modSp mod">
        <pc:chgData name="Helen Dowling" userId="8ee14fa8-ce75-49c9-821f-e8df8ed37cdf" providerId="ADAL" clId="{18B605CA-AF59-4912-8548-466C2870C546}" dt="2021-03-29T13:47:54.097" v="48" actId="255"/>
        <pc:sldMkLst>
          <pc:docMk/>
          <pc:sldMk cId="3127687664" sldId="269"/>
        </pc:sldMkLst>
        <pc:spChg chg="mod">
          <ac:chgData name="Helen Dowling" userId="8ee14fa8-ce75-49c9-821f-e8df8ed37cdf" providerId="ADAL" clId="{18B605CA-AF59-4912-8548-466C2870C546}" dt="2021-03-29T13:47:54.097" v="48" actId="255"/>
          <ac:spMkLst>
            <pc:docMk/>
            <pc:sldMk cId="3127687664" sldId="269"/>
            <ac:spMk id="3" creationId="{9A0BFC21-546E-479C-B50E-25AEEC4F34D5}"/>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3-02T15:05:01.872" idx="1">
    <p:pos x="2680" y="1161"/>
    <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B6AC-A752-4C34-B5D2-14179B7F37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B80AB62C-0700-445B-A3CE-6D7AF8F2E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66043B98-2ED3-4B90-9997-E3FD12C3B5A8}"/>
              </a:ext>
            </a:extLst>
          </p:cNvPr>
          <p:cNvSpPr>
            <a:spLocks noGrp="1"/>
          </p:cNvSpPr>
          <p:nvPr>
            <p:ph type="dt" sz="half" idx="10"/>
          </p:nvPr>
        </p:nvSpPr>
        <p:spPr/>
        <p:txBody>
          <a:bodyPr/>
          <a:lstStyle/>
          <a:p>
            <a:fld id="{C9B99545-EE36-43E6-B39A-3A399053AFA6}" type="datetimeFigureOut">
              <a:rPr lang="en-IE" smtClean="0"/>
              <a:t>29/03/2021</a:t>
            </a:fld>
            <a:endParaRPr lang="en-IE"/>
          </a:p>
        </p:txBody>
      </p:sp>
      <p:sp>
        <p:nvSpPr>
          <p:cNvPr id="5" name="Footer Placeholder 4">
            <a:extLst>
              <a:ext uri="{FF2B5EF4-FFF2-40B4-BE49-F238E27FC236}">
                <a16:creationId xmlns:a16="http://schemas.microsoft.com/office/drawing/2014/main" id="{A885AE17-960B-4770-B11F-84B81DBDA75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B960BC7-3A2D-43F4-A2F3-AE671329DC8F}"/>
              </a:ext>
            </a:extLst>
          </p:cNvPr>
          <p:cNvSpPr>
            <a:spLocks noGrp="1"/>
          </p:cNvSpPr>
          <p:nvPr>
            <p:ph type="sldNum" sz="quarter" idx="12"/>
          </p:nvPr>
        </p:nvSpPr>
        <p:spPr/>
        <p:txBody>
          <a:bodyPr/>
          <a:lstStyle/>
          <a:p>
            <a:fld id="{A389DA8D-4C74-478A-A9C9-3FF371DBDA44}" type="slidenum">
              <a:rPr lang="en-IE" smtClean="0"/>
              <a:t>‹#›</a:t>
            </a:fld>
            <a:endParaRPr lang="en-IE"/>
          </a:p>
        </p:txBody>
      </p:sp>
    </p:spTree>
    <p:extLst>
      <p:ext uri="{BB962C8B-B14F-4D97-AF65-F5344CB8AC3E}">
        <p14:creationId xmlns:p14="http://schemas.microsoft.com/office/powerpoint/2010/main" val="144722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C50D-A4DC-4561-ADC7-CF77F0363575}"/>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E1A1CAF-7D8B-44C5-A5C0-AE85A1142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7D39C12-5D80-4C11-9393-4DAC28B9BEBA}"/>
              </a:ext>
            </a:extLst>
          </p:cNvPr>
          <p:cNvSpPr>
            <a:spLocks noGrp="1"/>
          </p:cNvSpPr>
          <p:nvPr>
            <p:ph type="dt" sz="half" idx="10"/>
          </p:nvPr>
        </p:nvSpPr>
        <p:spPr/>
        <p:txBody>
          <a:bodyPr/>
          <a:lstStyle/>
          <a:p>
            <a:fld id="{C9B99545-EE36-43E6-B39A-3A399053AFA6}" type="datetimeFigureOut">
              <a:rPr lang="en-IE" smtClean="0"/>
              <a:t>29/03/2021</a:t>
            </a:fld>
            <a:endParaRPr lang="en-IE"/>
          </a:p>
        </p:txBody>
      </p:sp>
      <p:sp>
        <p:nvSpPr>
          <p:cNvPr id="5" name="Footer Placeholder 4">
            <a:extLst>
              <a:ext uri="{FF2B5EF4-FFF2-40B4-BE49-F238E27FC236}">
                <a16:creationId xmlns:a16="http://schemas.microsoft.com/office/drawing/2014/main" id="{EEBF3A4F-F9F8-4543-891C-219988C0E21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239F72-8471-4BD1-A052-B28B95D3242B}"/>
              </a:ext>
            </a:extLst>
          </p:cNvPr>
          <p:cNvSpPr>
            <a:spLocks noGrp="1"/>
          </p:cNvSpPr>
          <p:nvPr>
            <p:ph type="sldNum" sz="quarter" idx="12"/>
          </p:nvPr>
        </p:nvSpPr>
        <p:spPr/>
        <p:txBody>
          <a:bodyPr/>
          <a:lstStyle/>
          <a:p>
            <a:fld id="{A389DA8D-4C74-478A-A9C9-3FF371DBDA44}" type="slidenum">
              <a:rPr lang="en-IE" smtClean="0"/>
              <a:t>‹#›</a:t>
            </a:fld>
            <a:endParaRPr lang="en-IE"/>
          </a:p>
        </p:txBody>
      </p:sp>
    </p:spTree>
    <p:extLst>
      <p:ext uri="{BB962C8B-B14F-4D97-AF65-F5344CB8AC3E}">
        <p14:creationId xmlns:p14="http://schemas.microsoft.com/office/powerpoint/2010/main" val="328590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E4523A-5C47-4303-A08C-3928BF42B3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172E885-6863-42FC-925D-E6A39ED243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8BF9F8C-E314-4B2D-AE34-F771171FCDF5}"/>
              </a:ext>
            </a:extLst>
          </p:cNvPr>
          <p:cNvSpPr>
            <a:spLocks noGrp="1"/>
          </p:cNvSpPr>
          <p:nvPr>
            <p:ph type="dt" sz="half" idx="10"/>
          </p:nvPr>
        </p:nvSpPr>
        <p:spPr/>
        <p:txBody>
          <a:bodyPr/>
          <a:lstStyle/>
          <a:p>
            <a:fld id="{C9B99545-EE36-43E6-B39A-3A399053AFA6}" type="datetimeFigureOut">
              <a:rPr lang="en-IE" smtClean="0"/>
              <a:t>29/03/2021</a:t>
            </a:fld>
            <a:endParaRPr lang="en-IE"/>
          </a:p>
        </p:txBody>
      </p:sp>
      <p:sp>
        <p:nvSpPr>
          <p:cNvPr id="5" name="Footer Placeholder 4">
            <a:extLst>
              <a:ext uri="{FF2B5EF4-FFF2-40B4-BE49-F238E27FC236}">
                <a16:creationId xmlns:a16="http://schemas.microsoft.com/office/drawing/2014/main" id="{7DDE64A1-C26B-4DEA-90F8-B415F319D46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FF37B2F-8ED1-49A1-8367-68A1ED7AF5E0}"/>
              </a:ext>
            </a:extLst>
          </p:cNvPr>
          <p:cNvSpPr>
            <a:spLocks noGrp="1"/>
          </p:cNvSpPr>
          <p:nvPr>
            <p:ph type="sldNum" sz="quarter" idx="12"/>
          </p:nvPr>
        </p:nvSpPr>
        <p:spPr/>
        <p:txBody>
          <a:bodyPr/>
          <a:lstStyle/>
          <a:p>
            <a:fld id="{A389DA8D-4C74-478A-A9C9-3FF371DBDA44}" type="slidenum">
              <a:rPr lang="en-IE" smtClean="0"/>
              <a:t>‹#›</a:t>
            </a:fld>
            <a:endParaRPr lang="en-IE"/>
          </a:p>
        </p:txBody>
      </p:sp>
    </p:spTree>
    <p:extLst>
      <p:ext uri="{BB962C8B-B14F-4D97-AF65-F5344CB8AC3E}">
        <p14:creationId xmlns:p14="http://schemas.microsoft.com/office/powerpoint/2010/main" val="27086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C325-6168-4E40-BE80-9E7C5D2816A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2164366-05F2-45C6-9DA2-0C8D095DA7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8A29BF9-55DB-46BF-938A-31E89CB43321}"/>
              </a:ext>
            </a:extLst>
          </p:cNvPr>
          <p:cNvSpPr>
            <a:spLocks noGrp="1"/>
          </p:cNvSpPr>
          <p:nvPr>
            <p:ph type="dt" sz="half" idx="10"/>
          </p:nvPr>
        </p:nvSpPr>
        <p:spPr/>
        <p:txBody>
          <a:bodyPr/>
          <a:lstStyle/>
          <a:p>
            <a:fld id="{C9B99545-EE36-43E6-B39A-3A399053AFA6}" type="datetimeFigureOut">
              <a:rPr lang="en-IE" smtClean="0"/>
              <a:t>29/03/2021</a:t>
            </a:fld>
            <a:endParaRPr lang="en-IE"/>
          </a:p>
        </p:txBody>
      </p:sp>
      <p:sp>
        <p:nvSpPr>
          <p:cNvPr id="5" name="Footer Placeholder 4">
            <a:extLst>
              <a:ext uri="{FF2B5EF4-FFF2-40B4-BE49-F238E27FC236}">
                <a16:creationId xmlns:a16="http://schemas.microsoft.com/office/drawing/2014/main" id="{42B76841-C3D3-4A78-915A-E0F04524DD1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9FB7DEC-7196-4823-AC23-C7DD098485B8}"/>
              </a:ext>
            </a:extLst>
          </p:cNvPr>
          <p:cNvSpPr>
            <a:spLocks noGrp="1"/>
          </p:cNvSpPr>
          <p:nvPr>
            <p:ph type="sldNum" sz="quarter" idx="12"/>
          </p:nvPr>
        </p:nvSpPr>
        <p:spPr/>
        <p:txBody>
          <a:bodyPr/>
          <a:lstStyle/>
          <a:p>
            <a:fld id="{A389DA8D-4C74-478A-A9C9-3FF371DBDA44}" type="slidenum">
              <a:rPr lang="en-IE" smtClean="0"/>
              <a:t>‹#›</a:t>
            </a:fld>
            <a:endParaRPr lang="en-IE"/>
          </a:p>
        </p:txBody>
      </p:sp>
    </p:spTree>
    <p:extLst>
      <p:ext uri="{BB962C8B-B14F-4D97-AF65-F5344CB8AC3E}">
        <p14:creationId xmlns:p14="http://schemas.microsoft.com/office/powerpoint/2010/main" val="192215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0703-EB19-4C1C-BCBD-A43B98F1C0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1337C81-C7E0-4D00-870F-4E0BB1ABEF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9C733B-21BF-4917-B617-74C23B773EC8}"/>
              </a:ext>
            </a:extLst>
          </p:cNvPr>
          <p:cNvSpPr>
            <a:spLocks noGrp="1"/>
          </p:cNvSpPr>
          <p:nvPr>
            <p:ph type="dt" sz="half" idx="10"/>
          </p:nvPr>
        </p:nvSpPr>
        <p:spPr/>
        <p:txBody>
          <a:bodyPr/>
          <a:lstStyle/>
          <a:p>
            <a:fld id="{C9B99545-EE36-43E6-B39A-3A399053AFA6}" type="datetimeFigureOut">
              <a:rPr lang="en-IE" smtClean="0"/>
              <a:t>29/03/2021</a:t>
            </a:fld>
            <a:endParaRPr lang="en-IE"/>
          </a:p>
        </p:txBody>
      </p:sp>
      <p:sp>
        <p:nvSpPr>
          <p:cNvPr id="5" name="Footer Placeholder 4">
            <a:extLst>
              <a:ext uri="{FF2B5EF4-FFF2-40B4-BE49-F238E27FC236}">
                <a16:creationId xmlns:a16="http://schemas.microsoft.com/office/drawing/2014/main" id="{41409FF1-8DC8-4E2A-91EB-3898D52FB19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CAACEF7-1855-4D72-A9CC-034EC2D01692}"/>
              </a:ext>
            </a:extLst>
          </p:cNvPr>
          <p:cNvSpPr>
            <a:spLocks noGrp="1"/>
          </p:cNvSpPr>
          <p:nvPr>
            <p:ph type="sldNum" sz="quarter" idx="12"/>
          </p:nvPr>
        </p:nvSpPr>
        <p:spPr/>
        <p:txBody>
          <a:bodyPr/>
          <a:lstStyle/>
          <a:p>
            <a:fld id="{A389DA8D-4C74-478A-A9C9-3FF371DBDA44}" type="slidenum">
              <a:rPr lang="en-IE" smtClean="0"/>
              <a:t>‹#›</a:t>
            </a:fld>
            <a:endParaRPr lang="en-IE"/>
          </a:p>
        </p:txBody>
      </p:sp>
    </p:spTree>
    <p:extLst>
      <p:ext uri="{BB962C8B-B14F-4D97-AF65-F5344CB8AC3E}">
        <p14:creationId xmlns:p14="http://schemas.microsoft.com/office/powerpoint/2010/main" val="358093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9985-05E9-4864-8040-7BE35A518DB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A84C883-6297-4D23-827E-5D35B886CF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ACBA794D-DBD4-4646-8B73-148B9F61E7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E2638D2-2422-441D-A690-AB299407F05D}"/>
              </a:ext>
            </a:extLst>
          </p:cNvPr>
          <p:cNvSpPr>
            <a:spLocks noGrp="1"/>
          </p:cNvSpPr>
          <p:nvPr>
            <p:ph type="dt" sz="half" idx="10"/>
          </p:nvPr>
        </p:nvSpPr>
        <p:spPr/>
        <p:txBody>
          <a:bodyPr/>
          <a:lstStyle/>
          <a:p>
            <a:fld id="{C9B99545-EE36-43E6-B39A-3A399053AFA6}" type="datetimeFigureOut">
              <a:rPr lang="en-IE" smtClean="0"/>
              <a:t>29/03/2021</a:t>
            </a:fld>
            <a:endParaRPr lang="en-IE"/>
          </a:p>
        </p:txBody>
      </p:sp>
      <p:sp>
        <p:nvSpPr>
          <p:cNvPr id="6" name="Footer Placeholder 5">
            <a:extLst>
              <a:ext uri="{FF2B5EF4-FFF2-40B4-BE49-F238E27FC236}">
                <a16:creationId xmlns:a16="http://schemas.microsoft.com/office/drawing/2014/main" id="{AA7F8A94-11EF-43F7-BF79-ED634A53374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A492BC9-6435-4ED6-AD88-599C52F13D2A}"/>
              </a:ext>
            </a:extLst>
          </p:cNvPr>
          <p:cNvSpPr>
            <a:spLocks noGrp="1"/>
          </p:cNvSpPr>
          <p:nvPr>
            <p:ph type="sldNum" sz="quarter" idx="12"/>
          </p:nvPr>
        </p:nvSpPr>
        <p:spPr/>
        <p:txBody>
          <a:bodyPr/>
          <a:lstStyle/>
          <a:p>
            <a:fld id="{A389DA8D-4C74-478A-A9C9-3FF371DBDA44}" type="slidenum">
              <a:rPr lang="en-IE" smtClean="0"/>
              <a:t>‹#›</a:t>
            </a:fld>
            <a:endParaRPr lang="en-IE"/>
          </a:p>
        </p:txBody>
      </p:sp>
    </p:spTree>
    <p:extLst>
      <p:ext uri="{BB962C8B-B14F-4D97-AF65-F5344CB8AC3E}">
        <p14:creationId xmlns:p14="http://schemas.microsoft.com/office/powerpoint/2010/main" val="20146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ACC1-D2A6-499D-B0D9-9EFC4813609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E5ADE62-DBCD-4187-BDA9-19A38385D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E46916-046B-468C-81D7-58327C6704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68A93BE-34EA-4714-A64D-314B407905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FF0E9E-87F0-41C9-B389-B27ABD7E0B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9E51321-1A5C-49F4-9132-DFE320C0A959}"/>
              </a:ext>
            </a:extLst>
          </p:cNvPr>
          <p:cNvSpPr>
            <a:spLocks noGrp="1"/>
          </p:cNvSpPr>
          <p:nvPr>
            <p:ph type="dt" sz="half" idx="10"/>
          </p:nvPr>
        </p:nvSpPr>
        <p:spPr/>
        <p:txBody>
          <a:bodyPr/>
          <a:lstStyle/>
          <a:p>
            <a:fld id="{C9B99545-EE36-43E6-B39A-3A399053AFA6}" type="datetimeFigureOut">
              <a:rPr lang="en-IE" smtClean="0"/>
              <a:t>29/03/2021</a:t>
            </a:fld>
            <a:endParaRPr lang="en-IE"/>
          </a:p>
        </p:txBody>
      </p:sp>
      <p:sp>
        <p:nvSpPr>
          <p:cNvPr id="8" name="Footer Placeholder 7">
            <a:extLst>
              <a:ext uri="{FF2B5EF4-FFF2-40B4-BE49-F238E27FC236}">
                <a16:creationId xmlns:a16="http://schemas.microsoft.com/office/drawing/2014/main" id="{FFDB9541-7C88-4A06-BD4E-843DB349840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B9687AA-D4C6-4289-BF14-AC004B146C59}"/>
              </a:ext>
            </a:extLst>
          </p:cNvPr>
          <p:cNvSpPr>
            <a:spLocks noGrp="1"/>
          </p:cNvSpPr>
          <p:nvPr>
            <p:ph type="sldNum" sz="quarter" idx="12"/>
          </p:nvPr>
        </p:nvSpPr>
        <p:spPr/>
        <p:txBody>
          <a:bodyPr/>
          <a:lstStyle/>
          <a:p>
            <a:fld id="{A389DA8D-4C74-478A-A9C9-3FF371DBDA44}" type="slidenum">
              <a:rPr lang="en-IE" smtClean="0"/>
              <a:t>‹#›</a:t>
            </a:fld>
            <a:endParaRPr lang="en-IE"/>
          </a:p>
        </p:txBody>
      </p:sp>
    </p:spTree>
    <p:extLst>
      <p:ext uri="{BB962C8B-B14F-4D97-AF65-F5344CB8AC3E}">
        <p14:creationId xmlns:p14="http://schemas.microsoft.com/office/powerpoint/2010/main" val="410030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871B-C9FE-4881-B04C-819DA75D87E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0AC17E4-4842-41E1-A381-4D2565B71191}"/>
              </a:ext>
            </a:extLst>
          </p:cNvPr>
          <p:cNvSpPr>
            <a:spLocks noGrp="1"/>
          </p:cNvSpPr>
          <p:nvPr>
            <p:ph type="dt" sz="half" idx="10"/>
          </p:nvPr>
        </p:nvSpPr>
        <p:spPr/>
        <p:txBody>
          <a:bodyPr/>
          <a:lstStyle/>
          <a:p>
            <a:fld id="{C9B99545-EE36-43E6-B39A-3A399053AFA6}" type="datetimeFigureOut">
              <a:rPr lang="en-IE" smtClean="0"/>
              <a:t>29/03/2021</a:t>
            </a:fld>
            <a:endParaRPr lang="en-IE"/>
          </a:p>
        </p:txBody>
      </p:sp>
      <p:sp>
        <p:nvSpPr>
          <p:cNvPr id="4" name="Footer Placeholder 3">
            <a:extLst>
              <a:ext uri="{FF2B5EF4-FFF2-40B4-BE49-F238E27FC236}">
                <a16:creationId xmlns:a16="http://schemas.microsoft.com/office/drawing/2014/main" id="{53AC3A23-7286-414C-87F2-4468A0BF6BE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9D0B3DF-23E5-4349-9FD2-C593EC6CE3A8}"/>
              </a:ext>
            </a:extLst>
          </p:cNvPr>
          <p:cNvSpPr>
            <a:spLocks noGrp="1"/>
          </p:cNvSpPr>
          <p:nvPr>
            <p:ph type="sldNum" sz="quarter" idx="12"/>
          </p:nvPr>
        </p:nvSpPr>
        <p:spPr/>
        <p:txBody>
          <a:bodyPr/>
          <a:lstStyle/>
          <a:p>
            <a:fld id="{A389DA8D-4C74-478A-A9C9-3FF371DBDA44}" type="slidenum">
              <a:rPr lang="en-IE" smtClean="0"/>
              <a:t>‹#›</a:t>
            </a:fld>
            <a:endParaRPr lang="en-IE"/>
          </a:p>
        </p:txBody>
      </p:sp>
    </p:spTree>
    <p:extLst>
      <p:ext uri="{BB962C8B-B14F-4D97-AF65-F5344CB8AC3E}">
        <p14:creationId xmlns:p14="http://schemas.microsoft.com/office/powerpoint/2010/main" val="307392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1F2DDE-12E1-493E-8450-8FE34F0F5ED0}"/>
              </a:ext>
            </a:extLst>
          </p:cNvPr>
          <p:cNvSpPr>
            <a:spLocks noGrp="1"/>
          </p:cNvSpPr>
          <p:nvPr>
            <p:ph type="dt" sz="half" idx="10"/>
          </p:nvPr>
        </p:nvSpPr>
        <p:spPr/>
        <p:txBody>
          <a:bodyPr/>
          <a:lstStyle/>
          <a:p>
            <a:fld id="{C9B99545-EE36-43E6-B39A-3A399053AFA6}" type="datetimeFigureOut">
              <a:rPr lang="en-IE" smtClean="0"/>
              <a:t>29/03/2021</a:t>
            </a:fld>
            <a:endParaRPr lang="en-IE"/>
          </a:p>
        </p:txBody>
      </p:sp>
      <p:sp>
        <p:nvSpPr>
          <p:cNvPr id="3" name="Footer Placeholder 2">
            <a:extLst>
              <a:ext uri="{FF2B5EF4-FFF2-40B4-BE49-F238E27FC236}">
                <a16:creationId xmlns:a16="http://schemas.microsoft.com/office/drawing/2014/main" id="{A9AC765F-10C3-47FC-B2B7-474A235B8A8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B403AEFB-2979-41C9-A3D0-5B0FAADF3AB2}"/>
              </a:ext>
            </a:extLst>
          </p:cNvPr>
          <p:cNvSpPr>
            <a:spLocks noGrp="1"/>
          </p:cNvSpPr>
          <p:nvPr>
            <p:ph type="sldNum" sz="quarter" idx="12"/>
          </p:nvPr>
        </p:nvSpPr>
        <p:spPr/>
        <p:txBody>
          <a:bodyPr/>
          <a:lstStyle/>
          <a:p>
            <a:fld id="{A389DA8D-4C74-478A-A9C9-3FF371DBDA44}" type="slidenum">
              <a:rPr lang="en-IE" smtClean="0"/>
              <a:t>‹#›</a:t>
            </a:fld>
            <a:endParaRPr lang="en-IE"/>
          </a:p>
        </p:txBody>
      </p:sp>
    </p:spTree>
    <p:extLst>
      <p:ext uri="{BB962C8B-B14F-4D97-AF65-F5344CB8AC3E}">
        <p14:creationId xmlns:p14="http://schemas.microsoft.com/office/powerpoint/2010/main" val="36482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A039-7085-4566-BA47-73B2B026C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8123037-6BA1-442E-9721-73004DCCC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D6E4A75-2A9A-4D0E-A07D-3D37243C6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3F8D9-2893-45E9-812B-29B7FA984FDF}"/>
              </a:ext>
            </a:extLst>
          </p:cNvPr>
          <p:cNvSpPr>
            <a:spLocks noGrp="1"/>
          </p:cNvSpPr>
          <p:nvPr>
            <p:ph type="dt" sz="half" idx="10"/>
          </p:nvPr>
        </p:nvSpPr>
        <p:spPr/>
        <p:txBody>
          <a:bodyPr/>
          <a:lstStyle/>
          <a:p>
            <a:fld id="{C9B99545-EE36-43E6-B39A-3A399053AFA6}" type="datetimeFigureOut">
              <a:rPr lang="en-IE" smtClean="0"/>
              <a:t>29/03/2021</a:t>
            </a:fld>
            <a:endParaRPr lang="en-IE"/>
          </a:p>
        </p:txBody>
      </p:sp>
      <p:sp>
        <p:nvSpPr>
          <p:cNvPr id="6" name="Footer Placeholder 5">
            <a:extLst>
              <a:ext uri="{FF2B5EF4-FFF2-40B4-BE49-F238E27FC236}">
                <a16:creationId xmlns:a16="http://schemas.microsoft.com/office/drawing/2014/main" id="{D0FA5CE7-3E92-4F64-96E9-01D99F6AEE3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9D8BDCF-012B-43F4-8F56-C649CF5571AB}"/>
              </a:ext>
            </a:extLst>
          </p:cNvPr>
          <p:cNvSpPr>
            <a:spLocks noGrp="1"/>
          </p:cNvSpPr>
          <p:nvPr>
            <p:ph type="sldNum" sz="quarter" idx="12"/>
          </p:nvPr>
        </p:nvSpPr>
        <p:spPr/>
        <p:txBody>
          <a:bodyPr/>
          <a:lstStyle/>
          <a:p>
            <a:fld id="{A389DA8D-4C74-478A-A9C9-3FF371DBDA44}" type="slidenum">
              <a:rPr lang="en-IE" smtClean="0"/>
              <a:t>‹#›</a:t>
            </a:fld>
            <a:endParaRPr lang="en-IE"/>
          </a:p>
        </p:txBody>
      </p:sp>
    </p:spTree>
    <p:extLst>
      <p:ext uri="{BB962C8B-B14F-4D97-AF65-F5344CB8AC3E}">
        <p14:creationId xmlns:p14="http://schemas.microsoft.com/office/powerpoint/2010/main" val="113553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6932-142C-4E8B-ABA1-0ABB575EBC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75907DB-B59F-4374-A826-A9AAB1CC1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2C38E49-7D0B-45C3-A63D-08BDB8D97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7F0D1B-AF2E-4D89-91A7-FEC6665D4447}"/>
              </a:ext>
            </a:extLst>
          </p:cNvPr>
          <p:cNvSpPr>
            <a:spLocks noGrp="1"/>
          </p:cNvSpPr>
          <p:nvPr>
            <p:ph type="dt" sz="half" idx="10"/>
          </p:nvPr>
        </p:nvSpPr>
        <p:spPr/>
        <p:txBody>
          <a:bodyPr/>
          <a:lstStyle/>
          <a:p>
            <a:fld id="{C9B99545-EE36-43E6-B39A-3A399053AFA6}" type="datetimeFigureOut">
              <a:rPr lang="en-IE" smtClean="0"/>
              <a:t>29/03/2021</a:t>
            </a:fld>
            <a:endParaRPr lang="en-IE"/>
          </a:p>
        </p:txBody>
      </p:sp>
      <p:sp>
        <p:nvSpPr>
          <p:cNvPr id="6" name="Footer Placeholder 5">
            <a:extLst>
              <a:ext uri="{FF2B5EF4-FFF2-40B4-BE49-F238E27FC236}">
                <a16:creationId xmlns:a16="http://schemas.microsoft.com/office/drawing/2014/main" id="{5726F381-9136-4721-91C3-00174D2B020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2B8490C-8900-4ABD-A326-72FA3A929A78}"/>
              </a:ext>
            </a:extLst>
          </p:cNvPr>
          <p:cNvSpPr>
            <a:spLocks noGrp="1"/>
          </p:cNvSpPr>
          <p:nvPr>
            <p:ph type="sldNum" sz="quarter" idx="12"/>
          </p:nvPr>
        </p:nvSpPr>
        <p:spPr/>
        <p:txBody>
          <a:bodyPr/>
          <a:lstStyle/>
          <a:p>
            <a:fld id="{A389DA8D-4C74-478A-A9C9-3FF371DBDA44}" type="slidenum">
              <a:rPr lang="en-IE" smtClean="0"/>
              <a:t>‹#›</a:t>
            </a:fld>
            <a:endParaRPr lang="en-IE"/>
          </a:p>
        </p:txBody>
      </p:sp>
    </p:spTree>
    <p:extLst>
      <p:ext uri="{BB962C8B-B14F-4D97-AF65-F5344CB8AC3E}">
        <p14:creationId xmlns:p14="http://schemas.microsoft.com/office/powerpoint/2010/main" val="411994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4CBA57-D579-47BA-A6A1-678A12927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5D9F374-915C-4ECE-92CC-5F12EC8BF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AEC1A2E-1B9E-4F83-912D-2870EDA6B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99545-EE36-43E6-B39A-3A399053AFA6}" type="datetimeFigureOut">
              <a:rPr lang="en-IE" smtClean="0"/>
              <a:t>29/03/2021</a:t>
            </a:fld>
            <a:endParaRPr lang="en-IE"/>
          </a:p>
        </p:txBody>
      </p:sp>
      <p:sp>
        <p:nvSpPr>
          <p:cNvPr id="5" name="Footer Placeholder 4">
            <a:extLst>
              <a:ext uri="{FF2B5EF4-FFF2-40B4-BE49-F238E27FC236}">
                <a16:creationId xmlns:a16="http://schemas.microsoft.com/office/drawing/2014/main" id="{5DE6BDC6-7DE7-4392-B489-0495AB556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D799EA7-9F85-45B9-9ED8-87ED52785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9DA8D-4C74-478A-A9C9-3FF371DBDA44}" type="slidenum">
              <a:rPr lang="en-IE" smtClean="0"/>
              <a:t>‹#›</a:t>
            </a:fld>
            <a:endParaRPr lang="en-IE"/>
          </a:p>
        </p:txBody>
      </p:sp>
    </p:spTree>
    <p:extLst>
      <p:ext uri="{BB962C8B-B14F-4D97-AF65-F5344CB8AC3E}">
        <p14:creationId xmlns:p14="http://schemas.microsoft.com/office/powerpoint/2010/main" val="1441392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cid:cb29f4f5-9abc-4aa4-b002-b19e9664f3d3@EURP189.PROD.OUTLOOK.COM"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cid:a69ca4f1-1bad-4fcb-8ec1-e180f023eb6a@EURP189.PROD.OUTLOOK.COM" TargetMode="External"/><Relationship Id="rId7"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cid:e5814fd8-d995-4109-9acb-053ce276a54a@EURP189.PROD.OUTLOOK.COM" TargetMode="External"/><Relationship Id="rId11" Type="http://schemas.openxmlformats.org/officeDocument/2006/relationships/image" Target="../media/image2.jpeg"/><Relationship Id="rId5" Type="http://schemas.openxmlformats.org/officeDocument/2006/relationships/image" Target="../media/image21.jpeg"/><Relationship Id="rId10" Type="http://schemas.openxmlformats.org/officeDocument/2006/relationships/image" Target="../media/image24.jpeg"/><Relationship Id="rId4" Type="http://schemas.openxmlformats.org/officeDocument/2006/relationships/image" Target="../media/image20.jpeg"/><Relationship Id="rId9" Type="http://schemas.openxmlformats.org/officeDocument/2006/relationships/image" Target="cid:e03d07c6-5ca2-478b-a808-63f93594b658@EURP189.PROD.OUTLOOK.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cid:c7adaee8-bf78-43c8-b832-01c105b61aab@EURP189.PROD.OUTLOO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cid:dcaf2282-4c0d-45dd-a3b8-017cdeb975da@EURP189.PROD.OUTLOOK.COM" TargetMode="External"/><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3CD3-81F7-4F97-9F38-961552D62616}"/>
              </a:ext>
            </a:extLst>
          </p:cNvPr>
          <p:cNvSpPr>
            <a:spLocks noGrp="1"/>
          </p:cNvSpPr>
          <p:nvPr>
            <p:ph type="ctrTitle"/>
          </p:nvPr>
        </p:nvSpPr>
        <p:spPr>
          <a:xfrm>
            <a:off x="1395662" y="599137"/>
            <a:ext cx="9400675" cy="886407"/>
          </a:xfrm>
          <a:solidFill>
            <a:schemeClr val="accent6">
              <a:lumMod val="60000"/>
              <a:lumOff val="40000"/>
            </a:schemeClr>
          </a:solidFill>
        </p:spPr>
        <p:txBody>
          <a:bodyPr>
            <a:normAutofit fontScale="90000"/>
          </a:bodyPr>
          <a:lstStyle/>
          <a:p>
            <a:r>
              <a:rPr lang="en-US" dirty="0"/>
              <a:t>ATHY LEARNING LOG </a:t>
            </a:r>
            <a:endParaRPr lang="en-IE" dirty="0"/>
          </a:p>
        </p:txBody>
      </p:sp>
      <p:sp>
        <p:nvSpPr>
          <p:cNvPr id="3" name="Subtitle 2">
            <a:extLst>
              <a:ext uri="{FF2B5EF4-FFF2-40B4-BE49-F238E27FC236}">
                <a16:creationId xmlns:a16="http://schemas.microsoft.com/office/drawing/2014/main" id="{183C0945-5803-4B1C-8C55-AB5CB74045FB}"/>
              </a:ext>
            </a:extLst>
          </p:cNvPr>
          <p:cNvSpPr>
            <a:spLocks noGrp="1"/>
          </p:cNvSpPr>
          <p:nvPr>
            <p:ph type="subTitle" idx="1"/>
          </p:nvPr>
        </p:nvSpPr>
        <p:spPr>
          <a:xfrm>
            <a:off x="1395662" y="1485544"/>
            <a:ext cx="9272338" cy="4849941"/>
          </a:xfrm>
        </p:spPr>
        <p:txBody>
          <a:bodyPr/>
          <a:lstStyle/>
          <a:p>
            <a:endParaRPr lang="en-IE" dirty="0"/>
          </a:p>
        </p:txBody>
      </p:sp>
      <p:pic>
        <p:nvPicPr>
          <p:cNvPr id="4" name="Picture 3">
            <a:extLst>
              <a:ext uri="{FF2B5EF4-FFF2-40B4-BE49-F238E27FC236}">
                <a16:creationId xmlns:a16="http://schemas.microsoft.com/office/drawing/2014/main" id="{9D711491-16DD-4CEB-879D-B31A50B2897A}"/>
              </a:ext>
            </a:extLst>
          </p:cNvPr>
          <p:cNvPicPr/>
          <p:nvPr/>
        </p:nvPicPr>
        <p:blipFill>
          <a:blip r:embed="rId2">
            <a:extLst>
              <a:ext uri="{28A0092B-C50C-407E-A947-70E740481C1C}">
                <a14:useLocalDpi xmlns:a14="http://schemas.microsoft.com/office/drawing/2010/main" val="0"/>
              </a:ext>
            </a:extLst>
          </a:blip>
          <a:stretch>
            <a:fillRect/>
          </a:stretch>
        </p:blipFill>
        <p:spPr>
          <a:xfrm>
            <a:off x="1122947" y="1485544"/>
            <a:ext cx="9673390" cy="3639909"/>
          </a:xfrm>
          <a:prstGeom prst="rect">
            <a:avLst/>
          </a:prstGeom>
        </p:spPr>
      </p:pic>
      <p:pic>
        <p:nvPicPr>
          <p:cNvPr id="5" name="Picture 4">
            <a:extLst>
              <a:ext uri="{FF2B5EF4-FFF2-40B4-BE49-F238E27FC236}">
                <a16:creationId xmlns:a16="http://schemas.microsoft.com/office/drawing/2014/main" id="{E25A9587-CD0C-412D-95E7-9B633737372E}"/>
              </a:ext>
            </a:extLst>
          </p:cNvPr>
          <p:cNvPicPr/>
          <p:nvPr/>
        </p:nvPicPr>
        <p:blipFill>
          <a:blip r:embed="rId3" cstate="print"/>
          <a:srcRect/>
          <a:stretch>
            <a:fillRect/>
          </a:stretch>
        </p:blipFill>
        <p:spPr bwMode="auto">
          <a:xfrm>
            <a:off x="9385134" y="522515"/>
            <a:ext cx="1475372" cy="1114425"/>
          </a:xfrm>
          <a:prstGeom prst="rect">
            <a:avLst/>
          </a:prstGeom>
          <a:noFill/>
          <a:ln w="9525">
            <a:noFill/>
            <a:miter lim="800000"/>
            <a:headEnd/>
            <a:tailEnd/>
          </a:ln>
        </p:spPr>
      </p:pic>
      <p:pic>
        <p:nvPicPr>
          <p:cNvPr id="6" name="Picture 5">
            <a:extLst>
              <a:ext uri="{FF2B5EF4-FFF2-40B4-BE49-F238E27FC236}">
                <a16:creationId xmlns:a16="http://schemas.microsoft.com/office/drawing/2014/main" id="{CC6DD5FC-1D41-479B-8506-4623E126354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3832" y="5125453"/>
            <a:ext cx="5426242" cy="1097315"/>
          </a:xfrm>
          <a:prstGeom prst="rect">
            <a:avLst/>
          </a:prstGeom>
          <a:noFill/>
          <a:ln>
            <a:noFill/>
          </a:ln>
        </p:spPr>
      </p:pic>
    </p:spTree>
    <p:extLst>
      <p:ext uri="{BB962C8B-B14F-4D97-AF65-F5344CB8AC3E}">
        <p14:creationId xmlns:p14="http://schemas.microsoft.com/office/powerpoint/2010/main" val="130202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B9E8-2521-4935-8ED1-A25D5C57FCC4}"/>
              </a:ext>
            </a:extLst>
          </p:cNvPr>
          <p:cNvSpPr>
            <a:spLocks noGrp="1"/>
          </p:cNvSpPr>
          <p:nvPr>
            <p:ph type="title"/>
          </p:nvPr>
        </p:nvSpPr>
        <p:spPr>
          <a:xfrm>
            <a:off x="838200" y="365126"/>
            <a:ext cx="10515600" cy="1114426"/>
          </a:xfrm>
          <a:solidFill>
            <a:schemeClr val="accent6">
              <a:lumMod val="60000"/>
              <a:lumOff val="40000"/>
            </a:schemeClr>
          </a:solidFill>
        </p:spPr>
        <p:txBody>
          <a:bodyPr/>
          <a:lstStyle/>
          <a:p>
            <a:pPr algn="ctr"/>
            <a:r>
              <a:rPr lang="en-US" dirty="0"/>
              <a:t>ATHY LEARNING LOG </a:t>
            </a:r>
            <a:endParaRPr lang="en-IE" dirty="0"/>
          </a:p>
        </p:txBody>
      </p:sp>
      <p:sp>
        <p:nvSpPr>
          <p:cNvPr id="4" name="Content Placeholder 3">
            <a:extLst>
              <a:ext uri="{FF2B5EF4-FFF2-40B4-BE49-F238E27FC236}">
                <a16:creationId xmlns:a16="http://schemas.microsoft.com/office/drawing/2014/main" id="{52B327D6-AB85-4798-B68D-051DEF392D49}"/>
              </a:ext>
            </a:extLst>
          </p:cNvPr>
          <p:cNvSpPr>
            <a:spLocks noGrp="1"/>
          </p:cNvSpPr>
          <p:nvPr>
            <p:ph sz="half" idx="2"/>
          </p:nvPr>
        </p:nvSpPr>
        <p:spPr>
          <a:xfrm>
            <a:off x="838200" y="1825625"/>
            <a:ext cx="10515600" cy="4351338"/>
          </a:xfrm>
        </p:spPr>
        <p:txBody>
          <a:bodyPr>
            <a:normAutofit fontScale="55000" lnSpcReduction="20000"/>
          </a:bodyPr>
          <a:lstStyle/>
          <a:p>
            <a:r>
              <a:rPr lang="en-US" sz="2500" dirty="0"/>
              <a:t>M3: </a:t>
            </a:r>
            <a:r>
              <a:rPr lang="en-US" sz="2500" dirty="0" err="1"/>
              <a:t>Athy</a:t>
            </a:r>
            <a:r>
              <a:rPr lang="en-US" sz="2500" dirty="0"/>
              <a:t> did not perceive to  have many opportunities around youth volunteers. The deep dive in Altea showed the Youth volunteer opportunities through Erasmus.  </a:t>
            </a:r>
            <a:r>
              <a:rPr lang="en-US" sz="2500" dirty="0" err="1"/>
              <a:t>Athy</a:t>
            </a:r>
            <a:r>
              <a:rPr lang="en-US" sz="2500" dirty="0"/>
              <a:t> engaged with Erasmus on the receiving end but did not really send students back across the water.  Kildare Youth Services  expressed an interest in getting involved in this piece of work. </a:t>
            </a:r>
            <a:endParaRPr lang="en-IE" sz="2500" dirty="0"/>
          </a:p>
          <a:p>
            <a:r>
              <a:rPr lang="en-US" sz="2500" dirty="0"/>
              <a:t> Listening to the young person opens opportunities for young  people to get engaged in </a:t>
            </a:r>
            <a:r>
              <a:rPr lang="en-US" sz="2500" dirty="0" err="1"/>
              <a:t>programmes</a:t>
            </a:r>
            <a:r>
              <a:rPr lang="en-US" sz="2500" dirty="0"/>
              <a:t> and allowing them to pick what they wish to do in society.  </a:t>
            </a:r>
            <a:endParaRPr lang="en-IE" sz="2500" dirty="0"/>
          </a:p>
          <a:p>
            <a:r>
              <a:rPr lang="en-US" sz="2500" dirty="0"/>
              <a:t> Athy Tidy  Towns provides ample  opportunities for residents and young people to litter picking and  clean up along river walkways. This  inter-generational piece of work encouraged young people to get involved in looking after their own area. </a:t>
            </a:r>
            <a:endParaRPr lang="en-IE" sz="2500" dirty="0"/>
          </a:p>
          <a:p>
            <a:r>
              <a:rPr lang="en-US" sz="2500" dirty="0"/>
              <a:t> Strengthening connections in society with increased involvement of young people in different projects in town.</a:t>
            </a:r>
            <a:endParaRPr lang="en-IE" sz="2500" dirty="0"/>
          </a:p>
          <a:p>
            <a:endParaRPr lang="en-US" sz="2500" dirty="0"/>
          </a:p>
          <a:p>
            <a:r>
              <a:rPr lang="en-US" sz="2500" dirty="0"/>
              <a:t> I like the different projects we did in the area. They are really cool and creative. I felt proud of myself for taking part in the projects and seeing all of the people looking at them around the town</a:t>
            </a:r>
            <a:r>
              <a:rPr lang="en-US" sz="2500" i="1" dirty="0"/>
              <a:t>.” </a:t>
            </a:r>
            <a:r>
              <a:rPr lang="en-US" sz="2500" dirty="0"/>
              <a:t>– Participant on An </a:t>
            </a:r>
            <a:r>
              <a:rPr lang="en-US" sz="2500" dirty="0" err="1"/>
              <a:t>Caisleán</a:t>
            </a:r>
            <a:r>
              <a:rPr lang="en-US" sz="2500" dirty="0"/>
              <a:t> Garda Youth Diversion Project, Athy  </a:t>
            </a:r>
            <a:r>
              <a:rPr lang="en-US" sz="2500" dirty="0" err="1"/>
              <a:t>Castledermot</a:t>
            </a:r>
            <a:r>
              <a:rPr lang="en-US" sz="2500" dirty="0"/>
              <a:t> area.  </a:t>
            </a:r>
            <a:endParaRPr lang="en-IE" sz="2500" dirty="0"/>
          </a:p>
          <a:p>
            <a:endParaRPr lang="en-IE" sz="2500" dirty="0"/>
          </a:p>
          <a:p>
            <a:r>
              <a:rPr lang="en-US" sz="2500" dirty="0"/>
              <a:t>Aoife “Athy Town Promoters run 5 events per year and young people are very much encouraged to participate more in society. St Patrick’s Day Parade, Teddy Bears Picnic, Halloween Event, turning on of Christmas Lights, Shop Local and support Triathlon, Dragon Boat Events. There is ample opportunity for young people to engage with events and volunteers in Athy.” </a:t>
            </a:r>
            <a:endParaRPr lang="en-IE" sz="2500" dirty="0"/>
          </a:p>
          <a:p>
            <a:r>
              <a:rPr lang="en-US" sz="2500" dirty="0"/>
              <a:t> Ger” Collaboration between  Tidy Towns  schools and residents’ groups is  very good. Tidy towns 5-year plan built in provision to create more volunteer opportunities and encourage youth volunteerism. A special award is given out each year for youth endeavor activity.”  </a:t>
            </a:r>
            <a:endParaRPr lang="en-IE" sz="2500" dirty="0"/>
          </a:p>
          <a:p>
            <a:pPr marL="0" indent="0">
              <a:buNone/>
            </a:pPr>
            <a:endParaRPr lang="en-IE" sz="2500" dirty="0"/>
          </a:p>
          <a:p>
            <a:endParaRPr lang="en-IE" dirty="0"/>
          </a:p>
        </p:txBody>
      </p:sp>
      <p:pic>
        <p:nvPicPr>
          <p:cNvPr id="5" name="Picture 4">
            <a:extLst>
              <a:ext uri="{FF2B5EF4-FFF2-40B4-BE49-F238E27FC236}">
                <a16:creationId xmlns:a16="http://schemas.microsoft.com/office/drawing/2014/main" id="{9FC40661-D737-4623-A1EA-3673D3206D60}"/>
              </a:ext>
            </a:extLst>
          </p:cNvPr>
          <p:cNvPicPr/>
          <p:nvPr/>
        </p:nvPicPr>
        <p:blipFill>
          <a:blip r:embed="rId2" cstate="print"/>
          <a:srcRect/>
          <a:stretch>
            <a:fillRect/>
          </a:stretch>
        </p:blipFill>
        <p:spPr bwMode="auto">
          <a:xfrm>
            <a:off x="10058400" y="365126"/>
            <a:ext cx="1295400" cy="1114425"/>
          </a:xfrm>
          <a:prstGeom prst="rect">
            <a:avLst/>
          </a:prstGeom>
          <a:noFill/>
          <a:ln w="9525">
            <a:noFill/>
            <a:miter lim="800000"/>
            <a:headEnd/>
            <a:tailEnd/>
          </a:ln>
        </p:spPr>
      </p:pic>
    </p:spTree>
    <p:extLst>
      <p:ext uri="{BB962C8B-B14F-4D97-AF65-F5344CB8AC3E}">
        <p14:creationId xmlns:p14="http://schemas.microsoft.com/office/powerpoint/2010/main" val="198159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5B53-F536-42F2-9504-7E0EC3B0F332}"/>
              </a:ext>
            </a:extLst>
          </p:cNvPr>
          <p:cNvSpPr>
            <a:spLocks noGrp="1"/>
          </p:cNvSpPr>
          <p:nvPr>
            <p:ph type="title"/>
          </p:nvPr>
        </p:nvSpPr>
        <p:spPr>
          <a:xfrm>
            <a:off x="838200" y="365125"/>
            <a:ext cx="10515600" cy="1114425"/>
          </a:xfrm>
          <a:solidFill>
            <a:schemeClr val="accent6">
              <a:lumMod val="60000"/>
              <a:lumOff val="40000"/>
            </a:schemeClr>
          </a:solidFill>
        </p:spPr>
        <p:txBody>
          <a:bodyPr/>
          <a:lstStyle/>
          <a:p>
            <a:pPr algn="ctr"/>
            <a:r>
              <a:rPr lang="en-US"/>
              <a:t>ATHY LEARNING LOG </a:t>
            </a:r>
            <a:endParaRPr lang="en-IE" dirty="0"/>
          </a:p>
        </p:txBody>
      </p:sp>
      <p:sp>
        <p:nvSpPr>
          <p:cNvPr id="3" name="Content Placeholder 2">
            <a:extLst>
              <a:ext uri="{FF2B5EF4-FFF2-40B4-BE49-F238E27FC236}">
                <a16:creationId xmlns:a16="http://schemas.microsoft.com/office/drawing/2014/main" id="{7EC1F423-2314-435F-86B8-F50D3D08F017}"/>
              </a:ext>
            </a:extLst>
          </p:cNvPr>
          <p:cNvSpPr>
            <a:spLocks noGrp="1"/>
          </p:cNvSpPr>
          <p:nvPr>
            <p:ph sz="half" idx="1"/>
          </p:nvPr>
        </p:nvSpPr>
        <p:spPr>
          <a:xfrm>
            <a:off x="595964" y="1802347"/>
            <a:ext cx="5181600" cy="4351338"/>
          </a:xfrm>
        </p:spPr>
        <p:txBody>
          <a:bodyPr>
            <a:normAutofit fontScale="92500" lnSpcReduction="20000"/>
          </a:bodyPr>
          <a:lstStyle/>
          <a:p>
            <a:r>
              <a:rPr lang="en-US" b="1" dirty="0"/>
              <a:t>Transfer Diary </a:t>
            </a:r>
            <a:endParaRPr lang="en-IE" dirty="0"/>
          </a:p>
          <a:p>
            <a:pPr marL="0" indent="0">
              <a:buNone/>
            </a:pPr>
            <a:r>
              <a:rPr lang="en-US" dirty="0"/>
              <a:t> </a:t>
            </a:r>
            <a:endParaRPr lang="en-IE" sz="1400" dirty="0"/>
          </a:p>
          <a:p>
            <a:r>
              <a:rPr lang="en-US" sz="1400" dirty="0"/>
              <a:t>“I like the different projects we did in the area. They are really cool and creative. I felt proud of myself for taking part in the projects and seeing all of the people looking at them around the town</a:t>
            </a:r>
            <a:r>
              <a:rPr lang="en-US" sz="1400" i="1" dirty="0"/>
              <a:t>.” </a:t>
            </a:r>
            <a:r>
              <a:rPr lang="en-US" sz="1400" dirty="0"/>
              <a:t>– Participant on An </a:t>
            </a:r>
            <a:r>
              <a:rPr lang="en-US" sz="1400" dirty="0" err="1"/>
              <a:t>Caisleán</a:t>
            </a:r>
            <a:r>
              <a:rPr lang="en-US" sz="1400" dirty="0"/>
              <a:t> Garda Youth Diversion Project, </a:t>
            </a:r>
            <a:r>
              <a:rPr lang="en-US" sz="1400" dirty="0" err="1"/>
              <a:t>Athy</a:t>
            </a:r>
            <a:r>
              <a:rPr lang="en-US" sz="1400" dirty="0"/>
              <a:t>  </a:t>
            </a:r>
            <a:r>
              <a:rPr lang="en-US" sz="1400" dirty="0" err="1"/>
              <a:t>Castledermot</a:t>
            </a:r>
            <a:r>
              <a:rPr lang="en-US" sz="1400" dirty="0"/>
              <a:t> area.  </a:t>
            </a:r>
            <a:endParaRPr lang="en-IE" sz="1400" dirty="0"/>
          </a:p>
          <a:p>
            <a:r>
              <a:rPr lang="en-US" sz="1400" dirty="0"/>
              <a:t>Aoife “</a:t>
            </a:r>
            <a:r>
              <a:rPr lang="en-US" sz="1400" dirty="0" err="1"/>
              <a:t>Athy</a:t>
            </a:r>
            <a:r>
              <a:rPr lang="en-US" sz="1400" dirty="0"/>
              <a:t> Town Promoters run 5 events per year and young people are very much encouraged to participate more in society. St Patrick’s Day Parade, Teddy Bears Picnic, Halloween Event, turning on of Christmas Lights, Shop Local and support Triathlon, Dragon Boat Events. There is ample opportunity for young people to engage with events and volunteers in </a:t>
            </a:r>
            <a:r>
              <a:rPr lang="en-US" sz="1400" dirty="0" err="1"/>
              <a:t>Athy</a:t>
            </a:r>
            <a:r>
              <a:rPr lang="en-US" sz="1400" dirty="0"/>
              <a:t>.” </a:t>
            </a:r>
            <a:endParaRPr lang="en-IE" sz="1400" dirty="0"/>
          </a:p>
          <a:p>
            <a:r>
              <a:rPr lang="en-US" sz="1400" dirty="0"/>
              <a:t>Ger” Collaboration between  Tidy Towns  schools and residents’ groups is  very good. Tidy towns 5-year plan built in provision to create more volunteer opportunities and encourage youth volunteerism. A special award is given out each year for youth endeavor activity.”  </a:t>
            </a:r>
            <a:endParaRPr lang="en-IE" sz="1400" dirty="0"/>
          </a:p>
          <a:p>
            <a:r>
              <a:rPr lang="en-IE" dirty="0"/>
              <a:t>Tidy Towns Young Volunteer of the year 2020 (Luke </a:t>
            </a:r>
            <a:r>
              <a:rPr lang="en-IE" dirty="0" err="1"/>
              <a:t>Doogue</a:t>
            </a:r>
            <a:r>
              <a:rPr lang="en-IE" dirty="0"/>
              <a:t>)</a:t>
            </a:r>
          </a:p>
        </p:txBody>
      </p:sp>
      <p:pic>
        <p:nvPicPr>
          <p:cNvPr id="14" name="Content Placeholder 13">
            <a:extLst>
              <a:ext uri="{FF2B5EF4-FFF2-40B4-BE49-F238E27FC236}">
                <a16:creationId xmlns:a16="http://schemas.microsoft.com/office/drawing/2014/main" id="{994C91FB-EFC6-4DC8-892B-C993A525543F}"/>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090297" y="1830981"/>
            <a:ext cx="3263503" cy="4351338"/>
          </a:xfrm>
          <a:prstGeom prst="rect">
            <a:avLst/>
          </a:prstGeom>
          <a:noFill/>
          <a:ln>
            <a:noFill/>
          </a:ln>
        </p:spPr>
      </p:pic>
      <p:sp>
        <p:nvSpPr>
          <p:cNvPr id="7" name="Arrow: Right 6">
            <a:extLst>
              <a:ext uri="{FF2B5EF4-FFF2-40B4-BE49-F238E27FC236}">
                <a16:creationId xmlns:a16="http://schemas.microsoft.com/office/drawing/2014/main" id="{C6F67E7E-50AB-438F-A836-9DD3DD2CCA81}"/>
              </a:ext>
            </a:extLst>
          </p:cNvPr>
          <p:cNvSpPr/>
          <p:nvPr/>
        </p:nvSpPr>
        <p:spPr>
          <a:xfrm>
            <a:off x="6444726" y="55224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17">
            <a:extLst>
              <a:ext uri="{FF2B5EF4-FFF2-40B4-BE49-F238E27FC236}">
                <a16:creationId xmlns:a16="http://schemas.microsoft.com/office/drawing/2014/main" id="{7A179FD5-DADD-4191-AF92-383F4D331648}"/>
              </a:ext>
            </a:extLst>
          </p:cNvPr>
          <p:cNvPicPr/>
          <p:nvPr/>
        </p:nvPicPr>
        <p:blipFill>
          <a:blip r:embed="rId3" cstate="print"/>
          <a:srcRect/>
          <a:stretch>
            <a:fillRect/>
          </a:stretch>
        </p:blipFill>
        <p:spPr bwMode="auto">
          <a:xfrm>
            <a:off x="9841832" y="365125"/>
            <a:ext cx="1511968" cy="1114425"/>
          </a:xfrm>
          <a:prstGeom prst="rect">
            <a:avLst/>
          </a:prstGeom>
          <a:noFill/>
          <a:ln w="9525">
            <a:noFill/>
            <a:miter lim="800000"/>
            <a:headEnd/>
            <a:tailEnd/>
          </a:ln>
        </p:spPr>
      </p:pic>
    </p:spTree>
    <p:extLst>
      <p:ext uri="{BB962C8B-B14F-4D97-AF65-F5344CB8AC3E}">
        <p14:creationId xmlns:p14="http://schemas.microsoft.com/office/powerpoint/2010/main" val="4199565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908A-0807-4075-8E90-00B01F7E9D92}"/>
              </a:ext>
            </a:extLst>
          </p:cNvPr>
          <p:cNvSpPr>
            <a:spLocks noGrp="1"/>
          </p:cNvSpPr>
          <p:nvPr>
            <p:ph type="title"/>
          </p:nvPr>
        </p:nvSpPr>
        <p:spPr>
          <a:xfrm>
            <a:off x="838200" y="365126"/>
            <a:ext cx="10833434" cy="1095005"/>
          </a:xfrm>
          <a:solidFill>
            <a:schemeClr val="accent6">
              <a:lumMod val="60000"/>
              <a:lumOff val="40000"/>
            </a:schemeClr>
          </a:solidFill>
        </p:spPr>
        <p:txBody>
          <a:bodyPr/>
          <a:lstStyle/>
          <a:p>
            <a:pPr algn="ctr"/>
            <a:r>
              <a:rPr lang="en-US" dirty="0"/>
              <a:t>ATHY LEARNING LOG </a:t>
            </a:r>
            <a:endParaRPr lang="en-IE" dirty="0"/>
          </a:p>
        </p:txBody>
      </p:sp>
      <p:sp>
        <p:nvSpPr>
          <p:cNvPr id="3" name="Content Placeholder 2">
            <a:extLst>
              <a:ext uri="{FF2B5EF4-FFF2-40B4-BE49-F238E27FC236}">
                <a16:creationId xmlns:a16="http://schemas.microsoft.com/office/drawing/2014/main" id="{F0E1B210-0C75-4DEC-B663-F08F958655C5}"/>
              </a:ext>
            </a:extLst>
          </p:cNvPr>
          <p:cNvSpPr>
            <a:spLocks noGrp="1"/>
          </p:cNvSpPr>
          <p:nvPr>
            <p:ph sz="half" idx="1"/>
          </p:nvPr>
        </p:nvSpPr>
        <p:spPr>
          <a:xfrm>
            <a:off x="838199" y="1825625"/>
            <a:ext cx="2934499" cy="4351338"/>
          </a:xfrm>
        </p:spPr>
        <p:txBody>
          <a:bodyPr/>
          <a:lstStyle/>
          <a:p>
            <a:r>
              <a:rPr lang="en-US" dirty="0"/>
              <a:t>Kids participating in events</a:t>
            </a:r>
          </a:p>
          <a:p>
            <a:r>
              <a:rPr lang="en-US" dirty="0"/>
              <a:t>Bug Hotel kids camp makes the paper</a:t>
            </a:r>
          </a:p>
          <a:p>
            <a:r>
              <a:rPr lang="en-US" dirty="0"/>
              <a:t>Activity building bug hotel </a:t>
            </a:r>
          </a:p>
          <a:p>
            <a:r>
              <a:rPr lang="en-US" dirty="0"/>
              <a:t>Intergenerational house visit </a:t>
            </a:r>
            <a:endParaRPr lang="en-IE" dirty="0"/>
          </a:p>
        </p:txBody>
      </p:sp>
      <p:pic>
        <p:nvPicPr>
          <p:cNvPr id="5" name="Content Placeholder 4">
            <a:extLst>
              <a:ext uri="{FF2B5EF4-FFF2-40B4-BE49-F238E27FC236}">
                <a16:creationId xmlns:a16="http://schemas.microsoft.com/office/drawing/2014/main" id="{4FE1E084-C650-43C2-A5E9-B2399E3B2496}"/>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485621" y="1912118"/>
            <a:ext cx="2563729" cy="4069298"/>
          </a:xfrm>
          <a:prstGeom prst="rect">
            <a:avLst/>
          </a:prstGeom>
          <a:noFill/>
          <a:ln>
            <a:noFill/>
          </a:ln>
        </p:spPr>
      </p:pic>
      <p:pic>
        <p:nvPicPr>
          <p:cNvPr id="6" name="Picture 5">
            <a:extLst>
              <a:ext uri="{FF2B5EF4-FFF2-40B4-BE49-F238E27FC236}">
                <a16:creationId xmlns:a16="http://schemas.microsoft.com/office/drawing/2014/main" id="{B7B5570C-F9DF-426C-805A-D06465D9633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721" y="3948263"/>
            <a:ext cx="2595813" cy="2033153"/>
          </a:xfrm>
          <a:prstGeom prst="rect">
            <a:avLst/>
          </a:prstGeom>
          <a:noFill/>
          <a:ln>
            <a:noFill/>
          </a:ln>
        </p:spPr>
      </p:pic>
      <p:pic>
        <p:nvPicPr>
          <p:cNvPr id="7" name="Picture 6">
            <a:extLst>
              <a:ext uri="{FF2B5EF4-FFF2-40B4-BE49-F238E27FC236}">
                <a16:creationId xmlns:a16="http://schemas.microsoft.com/office/drawing/2014/main" id="{51B9CCB8-67EA-4F66-BE11-F11A69A87927}"/>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9107905" y="1885783"/>
            <a:ext cx="2563729" cy="4069298"/>
          </a:xfrm>
          <a:prstGeom prst="rect">
            <a:avLst/>
          </a:prstGeom>
          <a:noFill/>
          <a:ln>
            <a:noFill/>
          </a:ln>
        </p:spPr>
      </p:pic>
      <p:pic>
        <p:nvPicPr>
          <p:cNvPr id="8" name="Picture 7">
            <a:extLst>
              <a:ext uri="{FF2B5EF4-FFF2-40B4-BE49-F238E27FC236}">
                <a16:creationId xmlns:a16="http://schemas.microsoft.com/office/drawing/2014/main" id="{B21DE8FC-8A1A-492B-B807-08E715D7301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4721" y="1912117"/>
            <a:ext cx="2558815" cy="2033153"/>
          </a:xfrm>
          <a:prstGeom prst="rect">
            <a:avLst/>
          </a:prstGeom>
          <a:noFill/>
          <a:ln>
            <a:noFill/>
          </a:ln>
        </p:spPr>
      </p:pic>
      <p:pic>
        <p:nvPicPr>
          <p:cNvPr id="9" name="Picture 8">
            <a:extLst>
              <a:ext uri="{FF2B5EF4-FFF2-40B4-BE49-F238E27FC236}">
                <a16:creationId xmlns:a16="http://schemas.microsoft.com/office/drawing/2014/main" id="{3B8CDE91-91D6-4838-915F-FC92320EB20A}"/>
              </a:ext>
            </a:extLst>
          </p:cNvPr>
          <p:cNvPicPr/>
          <p:nvPr/>
        </p:nvPicPr>
        <p:blipFill>
          <a:blip r:embed="rId7" cstate="print"/>
          <a:srcRect/>
          <a:stretch>
            <a:fillRect/>
          </a:stretch>
        </p:blipFill>
        <p:spPr bwMode="auto">
          <a:xfrm>
            <a:off x="10551695" y="345706"/>
            <a:ext cx="1119939" cy="1114425"/>
          </a:xfrm>
          <a:prstGeom prst="rect">
            <a:avLst/>
          </a:prstGeom>
          <a:noFill/>
          <a:ln w="9525">
            <a:noFill/>
            <a:miter lim="800000"/>
            <a:headEnd/>
            <a:tailEnd/>
          </a:ln>
        </p:spPr>
      </p:pic>
    </p:spTree>
    <p:extLst>
      <p:ext uri="{BB962C8B-B14F-4D97-AF65-F5344CB8AC3E}">
        <p14:creationId xmlns:p14="http://schemas.microsoft.com/office/powerpoint/2010/main" val="67952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16793-EA7B-4041-BC0A-ECAE0A6E134E}"/>
              </a:ext>
            </a:extLst>
          </p:cNvPr>
          <p:cNvSpPr>
            <a:spLocks noGrp="1"/>
          </p:cNvSpPr>
          <p:nvPr>
            <p:ph type="title"/>
          </p:nvPr>
        </p:nvSpPr>
        <p:spPr>
          <a:xfrm>
            <a:off x="838200" y="365126"/>
            <a:ext cx="10515600" cy="1186614"/>
          </a:xfrm>
          <a:solidFill>
            <a:schemeClr val="accent6">
              <a:lumMod val="60000"/>
              <a:lumOff val="40000"/>
            </a:schemeClr>
          </a:solidFill>
        </p:spPr>
        <p:txBody>
          <a:bodyPr/>
          <a:lstStyle/>
          <a:p>
            <a:pPr algn="ctr"/>
            <a:r>
              <a:rPr lang="en-US" dirty="0"/>
              <a:t>ATHY LEARNING LOG </a:t>
            </a:r>
            <a:endParaRPr lang="en-IE" dirty="0"/>
          </a:p>
        </p:txBody>
      </p:sp>
      <p:sp>
        <p:nvSpPr>
          <p:cNvPr id="3" name="Content Placeholder 2">
            <a:extLst>
              <a:ext uri="{FF2B5EF4-FFF2-40B4-BE49-F238E27FC236}">
                <a16:creationId xmlns:a16="http://schemas.microsoft.com/office/drawing/2014/main" id="{69C1B526-841B-458E-90AE-965329371F92}"/>
              </a:ext>
            </a:extLst>
          </p:cNvPr>
          <p:cNvSpPr>
            <a:spLocks noGrp="1"/>
          </p:cNvSpPr>
          <p:nvPr>
            <p:ph sz="half" idx="1"/>
          </p:nvPr>
        </p:nvSpPr>
        <p:spPr>
          <a:xfrm>
            <a:off x="838200" y="1825625"/>
            <a:ext cx="5181600" cy="4539080"/>
          </a:xfrm>
        </p:spPr>
        <p:txBody>
          <a:bodyPr>
            <a:normAutofit fontScale="25000" lnSpcReduction="20000"/>
          </a:bodyPr>
          <a:lstStyle/>
          <a:p>
            <a:r>
              <a:rPr lang="en-US" sz="5600" b="1" dirty="0"/>
              <a:t>M4 Increase Corporate Social Responsibility</a:t>
            </a:r>
            <a:endParaRPr lang="en-IE" sz="5600" dirty="0"/>
          </a:p>
          <a:p>
            <a:r>
              <a:rPr lang="en-US" sz="5600" b="1" dirty="0"/>
              <a:t>2019 </a:t>
            </a:r>
            <a:endParaRPr lang="en-IE" sz="5600" dirty="0"/>
          </a:p>
          <a:p>
            <a:r>
              <a:rPr lang="en-US" sz="5600" b="1" dirty="0"/>
              <a:t>Community  </a:t>
            </a:r>
            <a:endParaRPr lang="en-IE" sz="5600" dirty="0"/>
          </a:p>
          <a:p>
            <a:r>
              <a:rPr lang="en-US" sz="5600" dirty="0"/>
              <a:t>Ad hock support for festivals and events in town.  Need for foster better links  between  community and business in town. </a:t>
            </a:r>
            <a:endParaRPr lang="en-IE" sz="5600" dirty="0"/>
          </a:p>
          <a:p>
            <a:pPr marL="0" indent="0">
              <a:buNone/>
            </a:pPr>
            <a:r>
              <a:rPr lang="en-US" sz="5600" dirty="0"/>
              <a:t> </a:t>
            </a:r>
            <a:endParaRPr lang="en-IE" sz="5600" dirty="0"/>
          </a:p>
          <a:p>
            <a:r>
              <a:rPr lang="en-US" sz="5600" b="1" dirty="0" err="1"/>
              <a:t>Organisation</a:t>
            </a:r>
            <a:r>
              <a:rPr lang="en-US" sz="5600" b="1" dirty="0"/>
              <a:t>  </a:t>
            </a:r>
            <a:endParaRPr lang="en-IE" sz="5600" dirty="0"/>
          </a:p>
          <a:p>
            <a:r>
              <a:rPr lang="en-US" sz="5600" dirty="0"/>
              <a:t>Unknown philanthropy in town?  how can </a:t>
            </a:r>
            <a:r>
              <a:rPr lang="en-US" sz="5600" dirty="0" err="1"/>
              <a:t>organisations</a:t>
            </a:r>
            <a:r>
              <a:rPr lang="en-US" sz="5600" dirty="0"/>
              <a:t> benefit from such supports?</a:t>
            </a:r>
            <a:endParaRPr lang="en-IE" sz="5600" dirty="0"/>
          </a:p>
          <a:p>
            <a:pPr marL="0" indent="0">
              <a:buNone/>
            </a:pPr>
            <a:r>
              <a:rPr lang="en-US" sz="5600" dirty="0"/>
              <a:t> </a:t>
            </a:r>
            <a:endParaRPr lang="en-IE" sz="5600" dirty="0"/>
          </a:p>
          <a:p>
            <a:r>
              <a:rPr lang="en-US" sz="5600" dirty="0"/>
              <a:t>More promotion required for  corporate to supports local groups and not National </a:t>
            </a:r>
            <a:r>
              <a:rPr lang="en-US" sz="5600" dirty="0" err="1"/>
              <a:t>Organisations</a:t>
            </a:r>
            <a:r>
              <a:rPr lang="en-US" sz="5600" dirty="0"/>
              <a:t>. Work needs to be done on “think local is best”. </a:t>
            </a:r>
            <a:endParaRPr lang="en-IE" sz="5600" dirty="0"/>
          </a:p>
          <a:p>
            <a:pPr marL="0" indent="0">
              <a:buNone/>
            </a:pPr>
            <a:r>
              <a:rPr lang="en-US" sz="5600" dirty="0"/>
              <a:t> </a:t>
            </a:r>
            <a:endParaRPr lang="en-IE" sz="5600" dirty="0"/>
          </a:p>
          <a:p>
            <a:r>
              <a:rPr lang="en-US" sz="5600" b="1" dirty="0"/>
              <a:t>Individual</a:t>
            </a:r>
            <a:r>
              <a:rPr lang="en-US" sz="5600" dirty="0"/>
              <a:t> </a:t>
            </a:r>
            <a:endParaRPr lang="en-IE" sz="5600" dirty="0"/>
          </a:p>
          <a:p>
            <a:r>
              <a:rPr lang="en-US" sz="5600" dirty="0"/>
              <a:t>Businesses needs to support events and give back to the community. This approach it could benefit their business in the future</a:t>
            </a:r>
            <a:endParaRPr lang="en-IE" sz="5600" dirty="0"/>
          </a:p>
          <a:p>
            <a:pPr marL="0" indent="0">
              <a:buNone/>
            </a:pPr>
            <a:r>
              <a:rPr lang="en-US" sz="5600" dirty="0"/>
              <a:t> </a:t>
            </a:r>
            <a:endParaRPr lang="en-IE" sz="5600" dirty="0"/>
          </a:p>
          <a:p>
            <a:endParaRPr lang="en-IE" dirty="0"/>
          </a:p>
          <a:p>
            <a:endParaRPr lang="en-IE" dirty="0"/>
          </a:p>
        </p:txBody>
      </p:sp>
      <p:sp>
        <p:nvSpPr>
          <p:cNvPr id="4" name="Content Placeholder 3">
            <a:extLst>
              <a:ext uri="{FF2B5EF4-FFF2-40B4-BE49-F238E27FC236}">
                <a16:creationId xmlns:a16="http://schemas.microsoft.com/office/drawing/2014/main" id="{CE4598D9-8996-4805-A949-D0AD847B079F}"/>
              </a:ext>
            </a:extLst>
          </p:cNvPr>
          <p:cNvSpPr>
            <a:spLocks noGrp="1"/>
          </p:cNvSpPr>
          <p:nvPr>
            <p:ph sz="half" idx="2"/>
          </p:nvPr>
        </p:nvSpPr>
        <p:spPr/>
        <p:txBody>
          <a:bodyPr>
            <a:normAutofit fontScale="25000" lnSpcReduction="20000"/>
          </a:bodyPr>
          <a:lstStyle/>
          <a:p>
            <a:r>
              <a:rPr lang="en-US" sz="4300" b="1" dirty="0"/>
              <a:t>2020 </a:t>
            </a:r>
            <a:endParaRPr lang="en-IE" sz="4300" dirty="0"/>
          </a:p>
          <a:p>
            <a:r>
              <a:rPr lang="en-US" sz="5600" b="1" dirty="0"/>
              <a:t>Community </a:t>
            </a:r>
            <a:endParaRPr lang="en-IE" sz="5600" dirty="0"/>
          </a:p>
          <a:p>
            <a:r>
              <a:rPr lang="en-US" sz="5600" dirty="0"/>
              <a:t>Strengthening: Corporate support sourced for main events in town </a:t>
            </a:r>
            <a:endParaRPr lang="en-IE" sz="5600" dirty="0"/>
          </a:p>
          <a:p>
            <a:pPr marL="0" indent="0">
              <a:buNone/>
            </a:pPr>
            <a:r>
              <a:rPr lang="en-US" sz="5600" dirty="0"/>
              <a:t> </a:t>
            </a:r>
            <a:endParaRPr lang="en-IE" sz="5600" dirty="0"/>
          </a:p>
          <a:p>
            <a:r>
              <a:rPr lang="en-US" sz="5600" b="1" dirty="0" err="1"/>
              <a:t>Organisation</a:t>
            </a:r>
            <a:r>
              <a:rPr lang="en-US" sz="5600" b="1" dirty="0"/>
              <a:t> </a:t>
            </a:r>
            <a:endParaRPr lang="en-IE" sz="5600" dirty="0"/>
          </a:p>
          <a:p>
            <a:r>
              <a:rPr lang="en-US" sz="5600" dirty="0"/>
              <a:t>Strengthening: A picture emerging on Corporate supports to groups in town.</a:t>
            </a:r>
            <a:endParaRPr lang="en-IE" sz="5600" dirty="0"/>
          </a:p>
          <a:p>
            <a:pPr marL="0" indent="0">
              <a:buNone/>
            </a:pPr>
            <a:r>
              <a:rPr lang="en-US" sz="5600" dirty="0"/>
              <a:t> </a:t>
            </a:r>
            <a:endParaRPr lang="en-IE" sz="5600" dirty="0"/>
          </a:p>
          <a:p>
            <a:r>
              <a:rPr lang="en-US" sz="5600" b="1" dirty="0"/>
              <a:t>Individual</a:t>
            </a:r>
            <a:endParaRPr lang="en-IE" sz="5600" dirty="0"/>
          </a:p>
          <a:p>
            <a:r>
              <a:rPr lang="en-US" sz="5600" dirty="0"/>
              <a:t>Innovation: A reality of working together to build a brand for the town under Shop Local Campaign with prizes donated from the business and raffled to give to the community</a:t>
            </a:r>
            <a:endParaRPr lang="en-IE" sz="5600" dirty="0"/>
          </a:p>
          <a:p>
            <a:endParaRPr lang="en-IE" dirty="0"/>
          </a:p>
        </p:txBody>
      </p:sp>
      <p:pic>
        <p:nvPicPr>
          <p:cNvPr id="5" name="Picture 4">
            <a:extLst>
              <a:ext uri="{FF2B5EF4-FFF2-40B4-BE49-F238E27FC236}">
                <a16:creationId xmlns:a16="http://schemas.microsoft.com/office/drawing/2014/main" id="{8239FFF3-9678-45E9-B93B-ADC47CF46F43}"/>
              </a:ext>
            </a:extLst>
          </p:cNvPr>
          <p:cNvPicPr/>
          <p:nvPr/>
        </p:nvPicPr>
        <p:blipFill>
          <a:blip r:embed="rId2" cstate="print"/>
          <a:srcRect/>
          <a:stretch>
            <a:fillRect/>
          </a:stretch>
        </p:blipFill>
        <p:spPr bwMode="auto">
          <a:xfrm>
            <a:off x="9998242" y="365126"/>
            <a:ext cx="1355558" cy="1186614"/>
          </a:xfrm>
          <a:prstGeom prst="rect">
            <a:avLst/>
          </a:prstGeom>
          <a:noFill/>
          <a:ln w="9525">
            <a:noFill/>
            <a:miter lim="800000"/>
            <a:headEnd/>
            <a:tailEnd/>
          </a:ln>
        </p:spPr>
      </p:pic>
    </p:spTree>
    <p:extLst>
      <p:ext uri="{BB962C8B-B14F-4D97-AF65-F5344CB8AC3E}">
        <p14:creationId xmlns:p14="http://schemas.microsoft.com/office/powerpoint/2010/main" val="394942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BFC21-546E-479C-B50E-25AEEC4F34D5}"/>
              </a:ext>
            </a:extLst>
          </p:cNvPr>
          <p:cNvSpPr>
            <a:spLocks noGrp="1"/>
          </p:cNvSpPr>
          <p:nvPr>
            <p:ph sz="half" idx="1"/>
          </p:nvPr>
        </p:nvSpPr>
        <p:spPr>
          <a:xfrm>
            <a:off x="838200" y="1825625"/>
            <a:ext cx="2723147" cy="4351338"/>
          </a:xfrm>
        </p:spPr>
        <p:txBody>
          <a:bodyPr>
            <a:normAutofit fontScale="40000" lnSpcReduction="20000"/>
          </a:bodyPr>
          <a:lstStyle/>
          <a:p>
            <a:r>
              <a:rPr lang="en-US" sz="3000" dirty="0"/>
              <a:t>Hot daily dinners for the elderly </a:t>
            </a:r>
          </a:p>
          <a:p>
            <a:r>
              <a:rPr lang="en-US" sz="3000" dirty="0"/>
              <a:t>Shop local campaign supported by businesses in town</a:t>
            </a:r>
          </a:p>
          <a:p>
            <a:r>
              <a:rPr lang="en-US" sz="3000" dirty="0"/>
              <a:t>Tidy towns best  business award</a:t>
            </a:r>
          </a:p>
          <a:p>
            <a:r>
              <a:rPr lang="en-US" sz="3000" dirty="0"/>
              <a:t>Community Garda delivering dinners</a:t>
            </a:r>
          </a:p>
          <a:p>
            <a:r>
              <a:rPr lang="en-US" sz="3000" dirty="0"/>
              <a:t>Supports from business to local nursing home </a:t>
            </a:r>
          </a:p>
          <a:p>
            <a:r>
              <a:rPr lang="en-US" sz="3000" dirty="0"/>
              <a:t>Lions club donation of computers to training </a:t>
            </a:r>
            <a:r>
              <a:rPr lang="en-US" sz="3000" dirty="0" err="1"/>
              <a:t>centre</a:t>
            </a:r>
            <a:r>
              <a:rPr lang="en-US" sz="3000" dirty="0"/>
              <a:t>. </a:t>
            </a:r>
          </a:p>
          <a:p>
            <a:r>
              <a:rPr lang="en-US" sz="3000" dirty="0"/>
              <a:t>Louis Roberto’s presentation on Corporate Social Responsibility (CSR) was both informative and interesting. It provided the extra knowledge of linking CSR to the 17 SDGs which many of the corporations had signed up to.</a:t>
            </a:r>
            <a:endParaRPr lang="en-IE" sz="3000" dirty="0"/>
          </a:p>
          <a:p>
            <a:r>
              <a:rPr lang="en-US" sz="3000" dirty="0"/>
              <a:t>The aspect of linking relevant SDGs to CSRs is an important learning which when successfully implemented will benefit companies and the communities where they operate. Athy stands to benefit from such collaboration. </a:t>
            </a:r>
            <a:endParaRPr lang="en-IE" sz="3000" dirty="0"/>
          </a:p>
          <a:p>
            <a:endParaRPr lang="en-IE" dirty="0"/>
          </a:p>
        </p:txBody>
      </p:sp>
      <p:sp>
        <p:nvSpPr>
          <p:cNvPr id="5" name="Title 1">
            <a:extLst>
              <a:ext uri="{FF2B5EF4-FFF2-40B4-BE49-F238E27FC236}">
                <a16:creationId xmlns:a16="http://schemas.microsoft.com/office/drawing/2014/main" id="{9CF078F5-FEC0-4066-BA3C-E44D5815798D}"/>
              </a:ext>
            </a:extLst>
          </p:cNvPr>
          <p:cNvSpPr>
            <a:spLocks noGrp="1"/>
          </p:cNvSpPr>
          <p:nvPr>
            <p:ph type="title"/>
          </p:nvPr>
        </p:nvSpPr>
        <p:spPr>
          <a:xfrm>
            <a:off x="830698" y="365124"/>
            <a:ext cx="10515600" cy="1109981"/>
          </a:xfrm>
          <a:solidFill>
            <a:schemeClr val="accent6">
              <a:lumMod val="60000"/>
              <a:lumOff val="40000"/>
            </a:schemeClr>
          </a:solidFill>
        </p:spPr>
        <p:txBody>
          <a:bodyPr/>
          <a:lstStyle/>
          <a:p>
            <a:pPr algn="ctr"/>
            <a:r>
              <a:rPr lang="en-US" dirty="0"/>
              <a:t>ATHY LEARNING LOG </a:t>
            </a:r>
            <a:endParaRPr lang="en-IE" dirty="0"/>
          </a:p>
        </p:txBody>
      </p:sp>
      <p:pic>
        <p:nvPicPr>
          <p:cNvPr id="6" name="Content Placeholder 5">
            <a:extLst>
              <a:ext uri="{FF2B5EF4-FFF2-40B4-BE49-F238E27FC236}">
                <a16:creationId xmlns:a16="http://schemas.microsoft.com/office/drawing/2014/main" id="{63640106-516E-4BD5-BB29-354830894D08}"/>
              </a:ext>
            </a:extLst>
          </p:cNvPr>
          <p:cNvPicPr>
            <a:picLocks noGrp="1"/>
          </p:cNvPicPr>
          <p:nvPr>
            <p:ph sz="half" idx="2"/>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706077" y="1837214"/>
            <a:ext cx="2436912" cy="2164080"/>
          </a:xfrm>
          <a:prstGeom prst="rect">
            <a:avLst/>
          </a:prstGeom>
          <a:noFill/>
          <a:ln>
            <a:noFill/>
          </a:ln>
        </p:spPr>
      </p:pic>
      <p:pic>
        <p:nvPicPr>
          <p:cNvPr id="7" name="Picture 6">
            <a:extLst>
              <a:ext uri="{FF2B5EF4-FFF2-40B4-BE49-F238E27FC236}">
                <a16:creationId xmlns:a16="http://schemas.microsoft.com/office/drawing/2014/main" id="{FA6A296F-FCD0-4481-AF99-B483DD22703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2309" y="1837214"/>
            <a:ext cx="2232660" cy="2164080"/>
          </a:xfrm>
          <a:prstGeom prst="rect">
            <a:avLst/>
          </a:prstGeom>
          <a:noFill/>
          <a:ln>
            <a:noFill/>
          </a:ln>
        </p:spPr>
      </p:pic>
      <p:pic>
        <p:nvPicPr>
          <p:cNvPr id="9" name="Picture 8">
            <a:extLst>
              <a:ext uri="{FF2B5EF4-FFF2-40B4-BE49-F238E27FC236}">
                <a16:creationId xmlns:a16="http://schemas.microsoft.com/office/drawing/2014/main" id="{5657BF57-F683-4A6F-9066-B6F7CE3067A6}"/>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8842309" y="4001294"/>
            <a:ext cx="2232660" cy="2475547"/>
          </a:xfrm>
          <a:prstGeom prst="rect">
            <a:avLst/>
          </a:prstGeom>
          <a:noFill/>
          <a:ln>
            <a:noFill/>
          </a:ln>
        </p:spPr>
      </p:pic>
      <p:pic>
        <p:nvPicPr>
          <p:cNvPr id="10" name="Picture 9">
            <a:extLst>
              <a:ext uri="{FF2B5EF4-FFF2-40B4-BE49-F238E27FC236}">
                <a16:creationId xmlns:a16="http://schemas.microsoft.com/office/drawing/2014/main" id="{8BF006C8-06AC-446D-9033-289E77F1650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2989" y="1825624"/>
            <a:ext cx="2699320" cy="2175669"/>
          </a:xfrm>
          <a:prstGeom prst="rect">
            <a:avLst/>
          </a:prstGeom>
          <a:noFill/>
          <a:ln>
            <a:noFill/>
          </a:ln>
        </p:spPr>
      </p:pic>
      <p:pic>
        <p:nvPicPr>
          <p:cNvPr id="11" name="Picture 10">
            <a:extLst>
              <a:ext uri="{FF2B5EF4-FFF2-40B4-BE49-F238E27FC236}">
                <a16:creationId xmlns:a16="http://schemas.microsoft.com/office/drawing/2014/main" id="{FE2A3BE2-FA21-4A8F-959E-F920E26BA084}"/>
              </a:ext>
            </a:extLst>
          </p:cNvPr>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3659638" y="4001294"/>
            <a:ext cx="2428860" cy="2491582"/>
          </a:xfrm>
          <a:prstGeom prst="rect">
            <a:avLst/>
          </a:prstGeom>
          <a:noFill/>
          <a:ln>
            <a:noFill/>
          </a:ln>
        </p:spPr>
      </p:pic>
      <p:pic>
        <p:nvPicPr>
          <p:cNvPr id="12" name="Picture 11">
            <a:extLst>
              <a:ext uri="{FF2B5EF4-FFF2-40B4-BE49-F238E27FC236}">
                <a16:creationId xmlns:a16="http://schemas.microsoft.com/office/drawing/2014/main" id="{DDB92662-2E17-4212-8ACF-0E98F19392D9}"/>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8498" y="4001294"/>
            <a:ext cx="2753811" cy="2491581"/>
          </a:xfrm>
          <a:prstGeom prst="rect">
            <a:avLst/>
          </a:prstGeom>
          <a:noFill/>
          <a:ln>
            <a:noFill/>
          </a:ln>
        </p:spPr>
      </p:pic>
      <p:pic>
        <p:nvPicPr>
          <p:cNvPr id="13" name="Picture 12">
            <a:extLst>
              <a:ext uri="{FF2B5EF4-FFF2-40B4-BE49-F238E27FC236}">
                <a16:creationId xmlns:a16="http://schemas.microsoft.com/office/drawing/2014/main" id="{7594D7B7-1979-46A9-B035-EFA51ABB1879}"/>
              </a:ext>
            </a:extLst>
          </p:cNvPr>
          <p:cNvPicPr/>
          <p:nvPr/>
        </p:nvPicPr>
        <p:blipFill>
          <a:blip r:embed="rId11" cstate="print"/>
          <a:srcRect/>
          <a:stretch>
            <a:fillRect/>
          </a:stretch>
        </p:blipFill>
        <p:spPr bwMode="auto">
          <a:xfrm>
            <a:off x="9889958" y="349090"/>
            <a:ext cx="1471344" cy="1114425"/>
          </a:xfrm>
          <a:prstGeom prst="rect">
            <a:avLst/>
          </a:prstGeom>
          <a:noFill/>
          <a:ln w="9525">
            <a:noFill/>
            <a:miter lim="800000"/>
            <a:headEnd/>
            <a:tailEnd/>
          </a:ln>
        </p:spPr>
      </p:pic>
    </p:spTree>
    <p:extLst>
      <p:ext uri="{BB962C8B-B14F-4D97-AF65-F5344CB8AC3E}">
        <p14:creationId xmlns:p14="http://schemas.microsoft.com/office/powerpoint/2010/main" val="312768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BF58-A333-467B-BFC7-630ABE0E6E5A}"/>
              </a:ext>
            </a:extLst>
          </p:cNvPr>
          <p:cNvSpPr>
            <a:spLocks noGrp="1"/>
          </p:cNvSpPr>
          <p:nvPr>
            <p:ph type="title"/>
          </p:nvPr>
        </p:nvSpPr>
        <p:spPr>
          <a:xfrm>
            <a:off x="802105" y="327025"/>
            <a:ext cx="10515600" cy="1114426"/>
          </a:xfrm>
          <a:solidFill>
            <a:schemeClr val="accent6">
              <a:lumMod val="60000"/>
              <a:lumOff val="40000"/>
            </a:schemeClr>
          </a:solidFill>
        </p:spPr>
        <p:txBody>
          <a:bodyPr/>
          <a:lstStyle/>
          <a:p>
            <a:pPr algn="ctr"/>
            <a:r>
              <a:rPr lang="en-US" dirty="0"/>
              <a:t>ATHY LEARNING LOG </a:t>
            </a:r>
            <a:endParaRPr lang="en-IE" dirty="0"/>
          </a:p>
        </p:txBody>
      </p:sp>
      <p:sp>
        <p:nvSpPr>
          <p:cNvPr id="3" name="Content Placeholder 2">
            <a:extLst>
              <a:ext uri="{FF2B5EF4-FFF2-40B4-BE49-F238E27FC236}">
                <a16:creationId xmlns:a16="http://schemas.microsoft.com/office/drawing/2014/main" id="{4C2823CB-D192-4FDC-9BC7-DC8A5B42E966}"/>
              </a:ext>
            </a:extLst>
          </p:cNvPr>
          <p:cNvSpPr>
            <a:spLocks noGrp="1"/>
          </p:cNvSpPr>
          <p:nvPr>
            <p:ph sz="half" idx="1"/>
          </p:nvPr>
        </p:nvSpPr>
        <p:spPr/>
        <p:txBody>
          <a:bodyPr>
            <a:normAutofit fontScale="62500" lnSpcReduction="20000"/>
          </a:bodyPr>
          <a:lstStyle/>
          <a:p>
            <a:r>
              <a:rPr lang="en-US" b="1" dirty="0"/>
              <a:t>Social Enterprise </a:t>
            </a:r>
          </a:p>
          <a:p>
            <a:r>
              <a:rPr lang="en-US" b="1" dirty="0"/>
              <a:t>2019</a:t>
            </a:r>
            <a:endParaRPr lang="en-IE" dirty="0"/>
          </a:p>
          <a:p>
            <a:r>
              <a:rPr lang="en-US" b="1" dirty="0"/>
              <a:t>Community </a:t>
            </a:r>
            <a:endParaRPr lang="en-IE" dirty="0"/>
          </a:p>
          <a:p>
            <a:r>
              <a:rPr lang="en-US" dirty="0"/>
              <a:t>Little opportunity to engage in social enterprise activity in town.</a:t>
            </a:r>
            <a:endParaRPr lang="en-IE" dirty="0"/>
          </a:p>
          <a:p>
            <a:pPr marL="0" indent="0">
              <a:buNone/>
            </a:pPr>
            <a:r>
              <a:rPr lang="en-US" dirty="0"/>
              <a:t> </a:t>
            </a:r>
            <a:endParaRPr lang="en-IE" dirty="0"/>
          </a:p>
          <a:p>
            <a:r>
              <a:rPr lang="en-US" b="1" dirty="0"/>
              <a:t>Individual </a:t>
            </a:r>
            <a:endParaRPr lang="en-IE" dirty="0"/>
          </a:p>
          <a:p>
            <a:r>
              <a:rPr lang="en-US" dirty="0"/>
              <a:t>Cannot see how participating in social enterprise could support a CV and job search into the future.</a:t>
            </a:r>
            <a:endParaRPr lang="en-IE" dirty="0"/>
          </a:p>
          <a:p>
            <a:pPr marL="0" indent="0">
              <a:buNone/>
            </a:pPr>
            <a:endParaRPr lang="en-IE" dirty="0"/>
          </a:p>
          <a:p>
            <a:r>
              <a:rPr lang="en-US" b="1" dirty="0" err="1"/>
              <a:t>Organisation</a:t>
            </a:r>
            <a:endParaRPr lang="en-IE" dirty="0"/>
          </a:p>
          <a:p>
            <a:r>
              <a:rPr lang="en-US" dirty="0"/>
              <a:t>Feasibility study needs to be carried out to see what would make a difference to the older person around remaining comfortably in their own home for as long as possible. </a:t>
            </a:r>
            <a:endParaRPr lang="en-IE" dirty="0"/>
          </a:p>
          <a:p>
            <a:endParaRPr lang="en-IE" dirty="0"/>
          </a:p>
        </p:txBody>
      </p:sp>
      <p:sp>
        <p:nvSpPr>
          <p:cNvPr id="4" name="Content Placeholder 3">
            <a:extLst>
              <a:ext uri="{FF2B5EF4-FFF2-40B4-BE49-F238E27FC236}">
                <a16:creationId xmlns:a16="http://schemas.microsoft.com/office/drawing/2014/main" id="{8488DE0C-25DF-4244-BCE2-705AF93AE8D1}"/>
              </a:ext>
            </a:extLst>
          </p:cNvPr>
          <p:cNvSpPr>
            <a:spLocks noGrp="1"/>
          </p:cNvSpPr>
          <p:nvPr>
            <p:ph sz="half" idx="2"/>
          </p:nvPr>
        </p:nvSpPr>
        <p:spPr/>
        <p:txBody>
          <a:bodyPr>
            <a:normAutofit fontScale="62500" lnSpcReduction="20000"/>
          </a:bodyPr>
          <a:lstStyle/>
          <a:p>
            <a:r>
              <a:rPr lang="en-US" dirty="0"/>
              <a:t>2020 </a:t>
            </a:r>
            <a:endParaRPr lang="en-IE" dirty="0"/>
          </a:p>
          <a:p>
            <a:r>
              <a:rPr lang="en-US" b="1" dirty="0"/>
              <a:t>Community </a:t>
            </a:r>
            <a:endParaRPr lang="en-IE" dirty="0"/>
          </a:p>
          <a:p>
            <a:r>
              <a:rPr lang="en-US" dirty="0"/>
              <a:t>TUS and CE Scheme engage with long term unemployed around work in community groups and local NGO’s</a:t>
            </a:r>
            <a:endParaRPr lang="en-IE" dirty="0"/>
          </a:p>
          <a:p>
            <a:pPr marL="0" indent="0">
              <a:buNone/>
            </a:pPr>
            <a:endParaRPr lang="en-IE" dirty="0"/>
          </a:p>
          <a:p>
            <a:r>
              <a:rPr lang="en-US" b="1" dirty="0"/>
              <a:t>Individual </a:t>
            </a:r>
            <a:endParaRPr lang="en-IE" dirty="0"/>
          </a:p>
          <a:p>
            <a:r>
              <a:rPr lang="en-US" dirty="0"/>
              <a:t>people on TUS and CE scheme were afforded opportunities to set up own business and to transfer into long term employment</a:t>
            </a:r>
            <a:endParaRPr lang="en-IE" dirty="0"/>
          </a:p>
          <a:p>
            <a:pPr marL="0" indent="0">
              <a:buNone/>
            </a:pPr>
            <a:r>
              <a:rPr lang="en-US" dirty="0"/>
              <a:t> </a:t>
            </a:r>
            <a:endParaRPr lang="en-IE" dirty="0"/>
          </a:p>
          <a:p>
            <a:r>
              <a:rPr lang="en-US" b="1" dirty="0" err="1"/>
              <a:t>Organisation</a:t>
            </a:r>
            <a:r>
              <a:rPr lang="en-US" b="1" dirty="0"/>
              <a:t> </a:t>
            </a:r>
            <a:endParaRPr lang="en-IE" dirty="0"/>
          </a:p>
          <a:p>
            <a:r>
              <a:rPr lang="en-US" dirty="0"/>
              <a:t>Audit returned huge need to support the older person under Kildare Small Jobs </a:t>
            </a:r>
            <a:r>
              <a:rPr lang="en-US" dirty="0" err="1"/>
              <a:t>Programme</a:t>
            </a:r>
            <a:r>
              <a:rPr lang="en-US" dirty="0"/>
              <a:t> Supervisors and staff positions created.</a:t>
            </a:r>
            <a:endParaRPr lang="en-IE" dirty="0"/>
          </a:p>
          <a:p>
            <a:endParaRPr lang="en-IE" dirty="0"/>
          </a:p>
        </p:txBody>
      </p:sp>
      <p:pic>
        <p:nvPicPr>
          <p:cNvPr id="7" name="Picture 6">
            <a:extLst>
              <a:ext uri="{FF2B5EF4-FFF2-40B4-BE49-F238E27FC236}">
                <a16:creationId xmlns:a16="http://schemas.microsoft.com/office/drawing/2014/main" id="{44B44323-93B3-473C-A20F-AC1CBDF9F2F4}"/>
              </a:ext>
            </a:extLst>
          </p:cNvPr>
          <p:cNvPicPr/>
          <p:nvPr/>
        </p:nvPicPr>
        <p:blipFill>
          <a:blip r:embed="rId2" cstate="print"/>
          <a:srcRect/>
          <a:stretch>
            <a:fillRect/>
          </a:stretch>
        </p:blipFill>
        <p:spPr bwMode="auto">
          <a:xfrm>
            <a:off x="9701463" y="327025"/>
            <a:ext cx="1616242" cy="1114425"/>
          </a:xfrm>
          <a:prstGeom prst="rect">
            <a:avLst/>
          </a:prstGeom>
          <a:noFill/>
          <a:ln w="9525">
            <a:noFill/>
            <a:miter lim="800000"/>
            <a:headEnd/>
            <a:tailEnd/>
          </a:ln>
        </p:spPr>
      </p:pic>
    </p:spTree>
    <p:extLst>
      <p:ext uri="{BB962C8B-B14F-4D97-AF65-F5344CB8AC3E}">
        <p14:creationId xmlns:p14="http://schemas.microsoft.com/office/powerpoint/2010/main" val="199647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B628-8F36-4C78-B6D1-BE0B7913295A}"/>
              </a:ext>
            </a:extLst>
          </p:cNvPr>
          <p:cNvSpPr>
            <a:spLocks noGrp="1"/>
          </p:cNvSpPr>
          <p:nvPr>
            <p:ph type="title"/>
          </p:nvPr>
        </p:nvSpPr>
        <p:spPr>
          <a:xfrm>
            <a:off x="914400" y="365125"/>
            <a:ext cx="10515600" cy="1114425"/>
          </a:xfrm>
          <a:solidFill>
            <a:schemeClr val="accent6">
              <a:lumMod val="60000"/>
              <a:lumOff val="40000"/>
            </a:schemeClr>
          </a:solidFill>
        </p:spPr>
        <p:txBody>
          <a:bodyPr/>
          <a:lstStyle/>
          <a:p>
            <a:pPr algn="ctr"/>
            <a:r>
              <a:rPr lang="en-US" dirty="0"/>
              <a:t>ATHY LEARNING LOG </a:t>
            </a:r>
            <a:endParaRPr lang="en-IE" dirty="0"/>
          </a:p>
        </p:txBody>
      </p:sp>
      <p:sp>
        <p:nvSpPr>
          <p:cNvPr id="3" name="Content Placeholder 2">
            <a:extLst>
              <a:ext uri="{FF2B5EF4-FFF2-40B4-BE49-F238E27FC236}">
                <a16:creationId xmlns:a16="http://schemas.microsoft.com/office/drawing/2014/main" id="{72A55AD7-60D5-46B9-A1D1-D36085BE984B}"/>
              </a:ext>
            </a:extLst>
          </p:cNvPr>
          <p:cNvSpPr>
            <a:spLocks noGrp="1"/>
          </p:cNvSpPr>
          <p:nvPr>
            <p:ph sz="half" idx="1"/>
          </p:nvPr>
        </p:nvSpPr>
        <p:spPr/>
        <p:txBody>
          <a:bodyPr>
            <a:normAutofit fontScale="40000" lnSpcReduction="20000"/>
          </a:bodyPr>
          <a:lstStyle/>
          <a:p>
            <a:r>
              <a:rPr lang="en-US" b="1" dirty="0"/>
              <a:t>What we Learned</a:t>
            </a:r>
            <a:endParaRPr lang="en-IE" dirty="0"/>
          </a:p>
          <a:p>
            <a:r>
              <a:rPr lang="en-US" sz="4000" dirty="0" err="1"/>
              <a:t>Acros</a:t>
            </a:r>
            <a:r>
              <a:rPr lang="en-US" sz="4000" dirty="0"/>
              <a:t> DE Valdez deep dive presented on the Ugly Fruit  social enterprise which was most interesting. </a:t>
            </a:r>
            <a:endParaRPr lang="en-IE" sz="4000" dirty="0"/>
          </a:p>
          <a:p>
            <a:pPr marL="0" indent="0">
              <a:buNone/>
            </a:pPr>
            <a:r>
              <a:rPr lang="en-US" sz="4000" dirty="0"/>
              <a:t> </a:t>
            </a:r>
            <a:endParaRPr lang="en-IE" sz="4000" dirty="0"/>
          </a:p>
          <a:p>
            <a:r>
              <a:rPr lang="en-US" sz="4000" dirty="0"/>
              <a:t>Exploration on Wool craft revival was tried but did not generate enough interest to continue with the concept.  </a:t>
            </a:r>
            <a:endParaRPr lang="en-IE" sz="4000" dirty="0"/>
          </a:p>
          <a:p>
            <a:pPr marL="0" indent="0">
              <a:buNone/>
            </a:pPr>
            <a:r>
              <a:rPr lang="en-US" sz="4000" dirty="0"/>
              <a:t> </a:t>
            </a:r>
            <a:endParaRPr lang="en-IE" sz="4000" dirty="0"/>
          </a:p>
          <a:p>
            <a:r>
              <a:rPr lang="en-US" sz="4000" dirty="0"/>
              <a:t>Supports to the older person staying in their own home, came up as a great need. As Kildare Leader Partnership had the brief under Social Enterprise Nicola form the Partnership carried out a feasibility study on the need and it came back as a positive need. The partnership was successful in securing a CE </a:t>
            </a:r>
            <a:r>
              <a:rPr lang="en-US" sz="4000" dirty="0" err="1"/>
              <a:t>Programme</a:t>
            </a:r>
            <a:r>
              <a:rPr lang="en-US" sz="4000" dirty="0"/>
              <a:t> to train young people around maintenance and repairs in the older persons home ensuring   better quality of life.</a:t>
            </a:r>
            <a:endParaRPr lang="en-IE" sz="4000" dirty="0"/>
          </a:p>
          <a:p>
            <a:endParaRPr lang="en-IE" dirty="0"/>
          </a:p>
        </p:txBody>
      </p:sp>
      <p:sp>
        <p:nvSpPr>
          <p:cNvPr id="4" name="Content Placeholder 3">
            <a:extLst>
              <a:ext uri="{FF2B5EF4-FFF2-40B4-BE49-F238E27FC236}">
                <a16:creationId xmlns:a16="http://schemas.microsoft.com/office/drawing/2014/main" id="{FFBBBDA1-FE04-4C8F-B532-E5D6859B560F}"/>
              </a:ext>
            </a:extLst>
          </p:cNvPr>
          <p:cNvSpPr>
            <a:spLocks noGrp="1"/>
          </p:cNvSpPr>
          <p:nvPr>
            <p:ph sz="half" idx="2"/>
          </p:nvPr>
        </p:nvSpPr>
        <p:spPr/>
        <p:txBody>
          <a:bodyPr>
            <a:normAutofit fontScale="40000" lnSpcReduction="20000"/>
          </a:bodyPr>
          <a:lstStyle/>
          <a:p>
            <a:r>
              <a:rPr lang="en-US" b="1" dirty="0"/>
              <a:t>Transfer Diary </a:t>
            </a:r>
            <a:endParaRPr lang="en-IE" dirty="0"/>
          </a:p>
          <a:p>
            <a:r>
              <a:rPr lang="en-US" sz="3800" dirty="0"/>
              <a:t>Chris Mc Kenna  “I have been part of a few network meeting. The networking visits to social enterprises was of great interest to me. The </a:t>
            </a:r>
            <a:r>
              <a:rPr lang="en-US" sz="3800" dirty="0" err="1"/>
              <a:t>Knerling</a:t>
            </a:r>
            <a:r>
              <a:rPr lang="en-US" sz="3800" dirty="0"/>
              <a:t> project had 2 such projects and the </a:t>
            </a:r>
            <a:r>
              <a:rPr lang="en-US" sz="3800" dirty="0" err="1"/>
              <a:t>Stellwerk</a:t>
            </a:r>
            <a:r>
              <a:rPr lang="en-US" sz="3800" dirty="0"/>
              <a:t> volunteer group were involved in many social enterprise such as the swop shop.</a:t>
            </a:r>
          </a:p>
          <a:p>
            <a:pPr marL="0" indent="0">
              <a:buNone/>
            </a:pPr>
            <a:endParaRPr lang="en-IE" sz="3800" dirty="0"/>
          </a:p>
          <a:p>
            <a:r>
              <a:rPr lang="en-US" sz="3800" dirty="0"/>
              <a:t>Through the visit and learning it has shown me as a volunteer how valuable the volunteer effort is to every </a:t>
            </a:r>
            <a:r>
              <a:rPr lang="en-US" sz="3800" dirty="0" err="1"/>
              <a:t>communtiy</a:t>
            </a:r>
            <a:r>
              <a:rPr lang="en-US" sz="3800" dirty="0"/>
              <a:t>.” </a:t>
            </a:r>
            <a:endParaRPr lang="en-IE" sz="3800" dirty="0"/>
          </a:p>
          <a:p>
            <a:pPr marL="0" indent="0">
              <a:buNone/>
            </a:pPr>
            <a:r>
              <a:rPr lang="en-US" sz="3800" dirty="0"/>
              <a:t> </a:t>
            </a:r>
            <a:endParaRPr lang="en-IE" sz="3800" dirty="0"/>
          </a:p>
          <a:p>
            <a:r>
              <a:rPr lang="en-US" sz="3800" dirty="0"/>
              <a:t> Helen “Athy ULG will Identify gaps in the social structure and look at setting up a Social Enterprise to deliver change. Athy Boat Tours is a social enterprise which is a success in Athy and addressed the lack of a tourism product on the river in town. Other opportunities will present themselves “.     </a:t>
            </a:r>
            <a:endParaRPr lang="en-IE" sz="3800" dirty="0"/>
          </a:p>
          <a:p>
            <a:pPr marL="0" indent="0">
              <a:buNone/>
            </a:pPr>
            <a:r>
              <a:rPr lang="en-US" sz="3800" dirty="0"/>
              <a:t> </a:t>
            </a:r>
            <a:endParaRPr lang="en-IE" sz="3800" dirty="0"/>
          </a:p>
          <a:p>
            <a:endParaRPr lang="en-IE" dirty="0"/>
          </a:p>
        </p:txBody>
      </p:sp>
      <p:pic>
        <p:nvPicPr>
          <p:cNvPr id="5" name="Picture 4">
            <a:extLst>
              <a:ext uri="{FF2B5EF4-FFF2-40B4-BE49-F238E27FC236}">
                <a16:creationId xmlns:a16="http://schemas.microsoft.com/office/drawing/2014/main" id="{5268C997-8D40-4CED-BBFE-FC1CF34677B8}"/>
              </a:ext>
            </a:extLst>
          </p:cNvPr>
          <p:cNvPicPr/>
          <p:nvPr/>
        </p:nvPicPr>
        <p:blipFill>
          <a:blip r:embed="rId2" cstate="print"/>
          <a:srcRect/>
          <a:stretch>
            <a:fillRect/>
          </a:stretch>
        </p:blipFill>
        <p:spPr bwMode="auto">
          <a:xfrm>
            <a:off x="9966158" y="365125"/>
            <a:ext cx="1463842" cy="1114425"/>
          </a:xfrm>
          <a:prstGeom prst="rect">
            <a:avLst/>
          </a:prstGeom>
          <a:noFill/>
          <a:ln w="9525">
            <a:noFill/>
            <a:miter lim="800000"/>
            <a:headEnd/>
            <a:tailEnd/>
          </a:ln>
        </p:spPr>
      </p:pic>
    </p:spTree>
    <p:extLst>
      <p:ext uri="{BB962C8B-B14F-4D97-AF65-F5344CB8AC3E}">
        <p14:creationId xmlns:p14="http://schemas.microsoft.com/office/powerpoint/2010/main" val="382962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AEFA-9D46-40FE-9D0B-0B3FBED0D53E}"/>
              </a:ext>
            </a:extLst>
          </p:cNvPr>
          <p:cNvSpPr>
            <a:spLocks noGrp="1"/>
          </p:cNvSpPr>
          <p:nvPr>
            <p:ph type="title"/>
          </p:nvPr>
        </p:nvSpPr>
        <p:spPr>
          <a:xfrm>
            <a:off x="838200" y="341062"/>
            <a:ext cx="10515600" cy="1114425"/>
          </a:xfrm>
          <a:solidFill>
            <a:schemeClr val="accent6">
              <a:lumMod val="60000"/>
              <a:lumOff val="40000"/>
            </a:schemeClr>
          </a:solidFill>
        </p:spPr>
        <p:txBody>
          <a:bodyPr/>
          <a:lstStyle/>
          <a:p>
            <a:pPr algn="ctr"/>
            <a:r>
              <a:rPr lang="en-US" dirty="0"/>
              <a:t>ATHY LEARNING LOG </a:t>
            </a:r>
            <a:endParaRPr lang="en-IE" dirty="0"/>
          </a:p>
        </p:txBody>
      </p:sp>
      <p:pic>
        <p:nvPicPr>
          <p:cNvPr id="5" name="Content Placeholder 4">
            <a:extLst>
              <a:ext uri="{FF2B5EF4-FFF2-40B4-BE49-F238E27FC236}">
                <a16:creationId xmlns:a16="http://schemas.microsoft.com/office/drawing/2014/main" id="{6E814BCB-10B1-47C6-8618-FF84F19144F3}"/>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224463" y="1941127"/>
            <a:ext cx="4369870" cy="4226259"/>
          </a:xfrm>
          <a:prstGeom prst="rect">
            <a:avLst/>
          </a:prstGeom>
          <a:noFill/>
          <a:ln>
            <a:noFill/>
          </a:ln>
        </p:spPr>
      </p:pic>
      <p:pic>
        <p:nvPicPr>
          <p:cNvPr id="6" name="Content Placeholder 5">
            <a:extLst>
              <a:ext uri="{FF2B5EF4-FFF2-40B4-BE49-F238E27FC236}">
                <a16:creationId xmlns:a16="http://schemas.microsoft.com/office/drawing/2014/main" id="{92A25FE8-DC79-4A5D-8348-90933CE7C378}"/>
              </a:ext>
            </a:extLst>
          </p:cNvPr>
          <p:cNvPicPr>
            <a:picLocks noGrp="1"/>
          </p:cNvPicPr>
          <p:nvPr>
            <p:ph sz="half" idx="2"/>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594333" y="1941127"/>
            <a:ext cx="3657600" cy="4226259"/>
          </a:xfrm>
          <a:prstGeom prst="rect">
            <a:avLst/>
          </a:prstGeom>
          <a:noFill/>
          <a:ln>
            <a:noFill/>
          </a:ln>
        </p:spPr>
      </p:pic>
      <p:sp>
        <p:nvSpPr>
          <p:cNvPr id="8" name="TextBox 7">
            <a:extLst>
              <a:ext uri="{FF2B5EF4-FFF2-40B4-BE49-F238E27FC236}">
                <a16:creationId xmlns:a16="http://schemas.microsoft.com/office/drawing/2014/main" id="{A2C9861C-6D83-44CD-9D73-5062A0B1155D}"/>
              </a:ext>
            </a:extLst>
          </p:cNvPr>
          <p:cNvSpPr txBox="1"/>
          <p:nvPr/>
        </p:nvSpPr>
        <p:spPr>
          <a:xfrm flipH="1">
            <a:off x="1287378" y="2204185"/>
            <a:ext cx="1400478" cy="2308324"/>
          </a:xfrm>
          <a:prstGeom prst="rect">
            <a:avLst/>
          </a:prstGeom>
          <a:noFill/>
        </p:spPr>
        <p:txBody>
          <a:bodyPr wrap="square" rtlCol="0">
            <a:spAutoFit/>
          </a:bodyPr>
          <a:lstStyle/>
          <a:p>
            <a:r>
              <a:rPr lang="en-US" dirty="0" err="1"/>
              <a:t>Acros</a:t>
            </a:r>
            <a:r>
              <a:rPr lang="en-US" dirty="0"/>
              <a:t> De </a:t>
            </a:r>
            <a:r>
              <a:rPr lang="en-US" dirty="0" err="1"/>
              <a:t>Vladez</a:t>
            </a:r>
            <a:r>
              <a:rPr lang="en-US" dirty="0"/>
              <a:t> INCUBA Site Visit </a:t>
            </a:r>
          </a:p>
          <a:p>
            <a:endParaRPr lang="en-US" dirty="0"/>
          </a:p>
          <a:p>
            <a:r>
              <a:rPr lang="en-US" dirty="0"/>
              <a:t>Athy Boat Tours Social Enterprise </a:t>
            </a:r>
            <a:endParaRPr lang="en-IE" dirty="0"/>
          </a:p>
        </p:txBody>
      </p:sp>
      <p:pic>
        <p:nvPicPr>
          <p:cNvPr id="9" name="Picture 8">
            <a:extLst>
              <a:ext uri="{FF2B5EF4-FFF2-40B4-BE49-F238E27FC236}">
                <a16:creationId xmlns:a16="http://schemas.microsoft.com/office/drawing/2014/main" id="{D70196BA-61EE-442C-BC35-D4D408AF1DEC}"/>
              </a:ext>
            </a:extLst>
          </p:cNvPr>
          <p:cNvPicPr/>
          <p:nvPr/>
        </p:nvPicPr>
        <p:blipFill>
          <a:blip r:embed="rId5" cstate="print"/>
          <a:srcRect/>
          <a:stretch>
            <a:fillRect/>
          </a:stretch>
        </p:blipFill>
        <p:spPr bwMode="auto">
          <a:xfrm>
            <a:off x="9986211" y="341062"/>
            <a:ext cx="1523749" cy="1114425"/>
          </a:xfrm>
          <a:prstGeom prst="rect">
            <a:avLst/>
          </a:prstGeom>
          <a:noFill/>
          <a:ln w="9525">
            <a:noFill/>
            <a:miter lim="800000"/>
            <a:headEnd/>
            <a:tailEnd/>
          </a:ln>
        </p:spPr>
      </p:pic>
    </p:spTree>
    <p:extLst>
      <p:ext uri="{BB962C8B-B14F-4D97-AF65-F5344CB8AC3E}">
        <p14:creationId xmlns:p14="http://schemas.microsoft.com/office/powerpoint/2010/main" val="220841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2733-D765-402F-AA31-CE74683ED952}"/>
              </a:ext>
            </a:extLst>
          </p:cNvPr>
          <p:cNvSpPr>
            <a:spLocks noGrp="1"/>
          </p:cNvSpPr>
          <p:nvPr>
            <p:ph type="title"/>
          </p:nvPr>
        </p:nvSpPr>
        <p:spPr>
          <a:xfrm>
            <a:off x="838200" y="326623"/>
            <a:ext cx="10515600" cy="1097915"/>
          </a:xfrm>
          <a:solidFill>
            <a:schemeClr val="accent6">
              <a:lumMod val="60000"/>
              <a:lumOff val="40000"/>
            </a:schemeClr>
          </a:solidFill>
        </p:spPr>
        <p:txBody>
          <a:bodyPr/>
          <a:lstStyle/>
          <a:p>
            <a:pPr algn="ctr"/>
            <a:r>
              <a:rPr lang="en-US" dirty="0"/>
              <a:t>ATHY LEARNING LOG </a:t>
            </a:r>
            <a:endParaRPr lang="en-IE" dirty="0"/>
          </a:p>
        </p:txBody>
      </p:sp>
      <p:pic>
        <p:nvPicPr>
          <p:cNvPr id="3" name="Picture 2">
            <a:extLst>
              <a:ext uri="{FF2B5EF4-FFF2-40B4-BE49-F238E27FC236}">
                <a16:creationId xmlns:a16="http://schemas.microsoft.com/office/drawing/2014/main" id="{35524CD5-19E0-44F3-85C8-3CF798DB322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9906" y="1804736"/>
            <a:ext cx="7652084" cy="4657975"/>
          </a:xfrm>
          <a:prstGeom prst="rect">
            <a:avLst/>
          </a:prstGeom>
          <a:noFill/>
          <a:ln>
            <a:noFill/>
          </a:ln>
        </p:spPr>
      </p:pic>
      <p:pic>
        <p:nvPicPr>
          <p:cNvPr id="4" name="Picture 3">
            <a:extLst>
              <a:ext uri="{FF2B5EF4-FFF2-40B4-BE49-F238E27FC236}">
                <a16:creationId xmlns:a16="http://schemas.microsoft.com/office/drawing/2014/main" id="{B208070E-785E-4AFC-8F7C-09D470AB3E64}"/>
              </a:ext>
            </a:extLst>
          </p:cNvPr>
          <p:cNvPicPr/>
          <p:nvPr/>
        </p:nvPicPr>
        <p:blipFill>
          <a:blip r:embed="rId3" cstate="print"/>
          <a:srcRect/>
          <a:stretch>
            <a:fillRect/>
          </a:stretch>
        </p:blipFill>
        <p:spPr bwMode="auto">
          <a:xfrm>
            <a:off x="10034337" y="339441"/>
            <a:ext cx="1319463" cy="1085097"/>
          </a:xfrm>
          <a:prstGeom prst="rect">
            <a:avLst/>
          </a:prstGeom>
          <a:noFill/>
          <a:ln w="9525">
            <a:noFill/>
            <a:miter lim="800000"/>
            <a:headEnd/>
            <a:tailEnd/>
          </a:ln>
        </p:spPr>
      </p:pic>
    </p:spTree>
    <p:extLst>
      <p:ext uri="{BB962C8B-B14F-4D97-AF65-F5344CB8AC3E}">
        <p14:creationId xmlns:p14="http://schemas.microsoft.com/office/powerpoint/2010/main" val="78163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08D5-5EBC-45DA-B01D-161C0DBF0585}"/>
              </a:ext>
            </a:extLst>
          </p:cNvPr>
          <p:cNvSpPr>
            <a:spLocks noGrp="1"/>
          </p:cNvSpPr>
          <p:nvPr>
            <p:ph type="title"/>
          </p:nvPr>
        </p:nvSpPr>
        <p:spPr>
          <a:xfrm>
            <a:off x="838200" y="308682"/>
            <a:ext cx="10515600" cy="1135108"/>
          </a:xfrm>
          <a:solidFill>
            <a:schemeClr val="accent6">
              <a:lumMod val="60000"/>
              <a:lumOff val="40000"/>
            </a:schemeClr>
          </a:solidFill>
          <a:effectLst>
            <a:softEdge rad="12700"/>
          </a:effectLst>
        </p:spPr>
        <p:txBody>
          <a:bodyPr/>
          <a:lstStyle/>
          <a:p>
            <a:pPr algn="ctr"/>
            <a:r>
              <a:rPr lang="en-US" dirty="0"/>
              <a:t>ATHY LEARNING LOG </a:t>
            </a:r>
            <a:endParaRPr lang="en-IE" dirty="0"/>
          </a:p>
        </p:txBody>
      </p:sp>
      <p:sp>
        <p:nvSpPr>
          <p:cNvPr id="4" name="Content Placeholder 3">
            <a:extLst>
              <a:ext uri="{FF2B5EF4-FFF2-40B4-BE49-F238E27FC236}">
                <a16:creationId xmlns:a16="http://schemas.microsoft.com/office/drawing/2014/main" id="{F39F2D00-2197-4AA4-86A3-364846172337}"/>
              </a:ext>
            </a:extLst>
          </p:cNvPr>
          <p:cNvSpPr>
            <a:spLocks noGrp="1"/>
          </p:cNvSpPr>
          <p:nvPr>
            <p:ph sz="half" idx="1"/>
          </p:nvPr>
        </p:nvSpPr>
        <p:spPr>
          <a:xfrm>
            <a:off x="838200" y="1825625"/>
            <a:ext cx="5181600" cy="3401131"/>
          </a:xfrm>
        </p:spPr>
        <p:txBody>
          <a:bodyPr>
            <a:normAutofit fontScale="47500" lnSpcReduction="20000"/>
          </a:bodyPr>
          <a:lstStyle/>
          <a:p>
            <a:r>
              <a:rPr lang="en-US" b="1" dirty="0"/>
              <a:t>2019 </a:t>
            </a:r>
            <a:endParaRPr lang="en-IE" dirty="0"/>
          </a:p>
          <a:p>
            <a:r>
              <a:rPr lang="en-US" b="1" dirty="0" err="1"/>
              <a:t>Organisation</a:t>
            </a:r>
            <a:r>
              <a:rPr lang="en-US" b="1" dirty="0"/>
              <a:t> </a:t>
            </a:r>
            <a:endParaRPr lang="en-IE" dirty="0"/>
          </a:p>
          <a:p>
            <a:r>
              <a:rPr lang="en-US" dirty="0"/>
              <a:t>Issues showed that work needed to be done around strengthening, training and stronger policy development, along with promotion of opportunity to gaining volunteers for other groups. </a:t>
            </a:r>
            <a:endParaRPr lang="en-IE" dirty="0"/>
          </a:p>
          <a:p>
            <a:pPr marL="0" indent="0">
              <a:buNone/>
            </a:pPr>
            <a:r>
              <a:rPr lang="en-US" dirty="0"/>
              <a:t> </a:t>
            </a:r>
            <a:endParaRPr lang="en-IE" dirty="0"/>
          </a:p>
          <a:p>
            <a:r>
              <a:rPr lang="en-US" b="1" dirty="0"/>
              <a:t>Community </a:t>
            </a:r>
            <a:endParaRPr lang="en-IE" dirty="0"/>
          </a:p>
          <a:p>
            <a:r>
              <a:rPr lang="en-US" dirty="0"/>
              <a:t>Volunteer Centre needed to gain more exposure in </a:t>
            </a:r>
            <a:r>
              <a:rPr lang="en-US" dirty="0" err="1"/>
              <a:t>Athy</a:t>
            </a:r>
            <a:r>
              <a:rPr lang="en-US" dirty="0"/>
              <a:t>. Develop connections between individuals interested in volunteering and form group who had opportunities and did not engage with the </a:t>
            </a:r>
            <a:r>
              <a:rPr lang="en-US" dirty="0" err="1"/>
              <a:t>centre</a:t>
            </a:r>
            <a:r>
              <a:rPr lang="en-US" dirty="0"/>
              <a:t>. </a:t>
            </a:r>
            <a:endParaRPr lang="en-IE" dirty="0"/>
          </a:p>
          <a:p>
            <a:pPr marL="0" indent="0">
              <a:buNone/>
            </a:pPr>
            <a:r>
              <a:rPr lang="en-US" dirty="0"/>
              <a:t> </a:t>
            </a:r>
            <a:endParaRPr lang="en-IE" dirty="0"/>
          </a:p>
          <a:p>
            <a:r>
              <a:rPr lang="en-US" b="1" dirty="0"/>
              <a:t>Individuals </a:t>
            </a:r>
            <a:endParaRPr lang="en-IE" dirty="0"/>
          </a:p>
          <a:p>
            <a:r>
              <a:rPr lang="en-US" dirty="0"/>
              <a:t>Little involvement of certain sector of society. Signposting of where to go and how to get involved in the community  for those who wish to give of their time especially new- comers to town.  </a:t>
            </a:r>
            <a:endParaRPr lang="en-IE" dirty="0"/>
          </a:p>
          <a:p>
            <a:endParaRPr lang="en-IE" dirty="0"/>
          </a:p>
        </p:txBody>
      </p:sp>
      <p:sp>
        <p:nvSpPr>
          <p:cNvPr id="6" name="Content Placeholder 5">
            <a:extLst>
              <a:ext uri="{FF2B5EF4-FFF2-40B4-BE49-F238E27FC236}">
                <a16:creationId xmlns:a16="http://schemas.microsoft.com/office/drawing/2014/main" id="{4E4DFF0B-38A4-4E2D-B0E0-432381B95F5C}"/>
              </a:ext>
            </a:extLst>
          </p:cNvPr>
          <p:cNvSpPr>
            <a:spLocks noGrp="1"/>
          </p:cNvSpPr>
          <p:nvPr>
            <p:ph sz="half" idx="2"/>
          </p:nvPr>
        </p:nvSpPr>
        <p:spPr/>
        <p:txBody>
          <a:bodyPr>
            <a:normAutofit fontScale="47500" lnSpcReduction="20000"/>
          </a:bodyPr>
          <a:lstStyle/>
          <a:p>
            <a:r>
              <a:rPr lang="en-US" b="1" dirty="0"/>
              <a:t>2020</a:t>
            </a:r>
            <a:endParaRPr lang="en-IE" dirty="0"/>
          </a:p>
          <a:p>
            <a:r>
              <a:rPr lang="en-US" b="1" dirty="0" err="1"/>
              <a:t>Organisations</a:t>
            </a:r>
            <a:endParaRPr lang="en-IE" dirty="0"/>
          </a:p>
          <a:p>
            <a:r>
              <a:rPr lang="en-US" dirty="0"/>
              <a:t>Innovation: Bigger presence of volunteer </a:t>
            </a:r>
            <a:r>
              <a:rPr lang="en-US" dirty="0" err="1"/>
              <a:t>centre</a:t>
            </a:r>
            <a:r>
              <a:rPr lang="en-US" dirty="0"/>
              <a:t> in activities in town. Collated volunteer response during the pandemic. </a:t>
            </a:r>
            <a:endParaRPr lang="en-IE" dirty="0"/>
          </a:p>
          <a:p>
            <a:pPr marL="0" indent="0">
              <a:buNone/>
            </a:pPr>
            <a:r>
              <a:rPr lang="en-US" dirty="0"/>
              <a:t> </a:t>
            </a:r>
            <a:endParaRPr lang="en-IE" dirty="0"/>
          </a:p>
          <a:p>
            <a:r>
              <a:rPr lang="en-US" b="1" dirty="0"/>
              <a:t>Community </a:t>
            </a:r>
            <a:endParaRPr lang="en-IE" dirty="0"/>
          </a:p>
          <a:p>
            <a:r>
              <a:rPr lang="en-US" dirty="0"/>
              <a:t>Strengthened: Greater understanding of volunteer contribution to society and the </a:t>
            </a:r>
            <a:r>
              <a:rPr lang="en-US" dirty="0" err="1"/>
              <a:t>organisations</a:t>
            </a:r>
            <a:r>
              <a:rPr lang="en-US" dirty="0"/>
              <a:t> that assist certain sector of society. Better recognition of Volunteer work in town. </a:t>
            </a:r>
            <a:endParaRPr lang="en-IE" dirty="0"/>
          </a:p>
          <a:p>
            <a:pPr marL="0" indent="0">
              <a:buNone/>
            </a:pPr>
            <a:r>
              <a:rPr lang="en-US" dirty="0"/>
              <a:t> </a:t>
            </a:r>
            <a:endParaRPr lang="en-IE" dirty="0"/>
          </a:p>
          <a:p>
            <a:r>
              <a:rPr lang="en-US" b="1" dirty="0"/>
              <a:t>Individuals</a:t>
            </a:r>
            <a:endParaRPr lang="en-IE" dirty="0"/>
          </a:p>
          <a:p>
            <a:r>
              <a:rPr lang="en-US" dirty="0" err="1"/>
              <a:t>Strenghtened</a:t>
            </a:r>
            <a:r>
              <a:rPr lang="en-US" dirty="0"/>
              <a:t>: Very big improvement in participation in volunteering in </a:t>
            </a:r>
            <a:r>
              <a:rPr lang="en-US" dirty="0" err="1"/>
              <a:t>Athy</a:t>
            </a:r>
            <a:r>
              <a:rPr lang="en-US" dirty="0"/>
              <a:t>. Over 600 individuals put their names forward to assist and help out in </a:t>
            </a:r>
            <a:r>
              <a:rPr lang="en-US" dirty="0" err="1"/>
              <a:t>Athy</a:t>
            </a:r>
            <a:r>
              <a:rPr lang="en-US" dirty="0"/>
              <a:t> in 2020</a:t>
            </a:r>
            <a:endParaRPr lang="en-IE" dirty="0"/>
          </a:p>
        </p:txBody>
      </p:sp>
      <p:sp>
        <p:nvSpPr>
          <p:cNvPr id="7" name="TextBox 6">
            <a:extLst>
              <a:ext uri="{FF2B5EF4-FFF2-40B4-BE49-F238E27FC236}">
                <a16:creationId xmlns:a16="http://schemas.microsoft.com/office/drawing/2014/main" id="{EBFBEA65-A53A-47C2-8A1D-E15378CC070A}"/>
              </a:ext>
            </a:extLst>
          </p:cNvPr>
          <p:cNvSpPr txBox="1"/>
          <p:nvPr/>
        </p:nvSpPr>
        <p:spPr>
          <a:xfrm>
            <a:off x="982133" y="5048074"/>
            <a:ext cx="10371667" cy="954107"/>
          </a:xfrm>
          <a:prstGeom prst="rect">
            <a:avLst/>
          </a:prstGeom>
          <a:noFill/>
        </p:spPr>
        <p:txBody>
          <a:bodyPr wrap="square" rtlCol="0">
            <a:spAutoFit/>
          </a:bodyPr>
          <a:lstStyle/>
          <a:p>
            <a:r>
              <a:rPr lang="en-US" sz="1400" b="1" dirty="0"/>
              <a:t>What we learned </a:t>
            </a:r>
            <a:endParaRPr lang="en-IE" sz="1400" dirty="0"/>
          </a:p>
          <a:p>
            <a:r>
              <a:rPr lang="en-US" sz="1400" dirty="0"/>
              <a:t>A more focused approach to volunteerism in </a:t>
            </a:r>
            <a:r>
              <a:rPr lang="en-US" sz="1400" dirty="0" err="1"/>
              <a:t>Athy</a:t>
            </a:r>
            <a:r>
              <a:rPr lang="en-US" sz="1400" dirty="0"/>
              <a:t>. Greater participation of Kildare Volunteer Centre. Work around training and policy development delivery required, key piece around supporting both individuals and </a:t>
            </a:r>
            <a:r>
              <a:rPr lang="en-US" sz="1400" dirty="0" err="1"/>
              <a:t>organisations</a:t>
            </a:r>
            <a:r>
              <a:rPr lang="en-US" sz="1400" dirty="0"/>
              <a:t>. Wider promotion and appreciation of Volunteerism as a very valuable piece of work in a good functioning society. </a:t>
            </a:r>
            <a:endParaRPr lang="en-IE" sz="1400" dirty="0"/>
          </a:p>
        </p:txBody>
      </p:sp>
      <p:pic>
        <p:nvPicPr>
          <p:cNvPr id="8" name="Picture 7">
            <a:extLst>
              <a:ext uri="{FF2B5EF4-FFF2-40B4-BE49-F238E27FC236}">
                <a16:creationId xmlns:a16="http://schemas.microsoft.com/office/drawing/2014/main" id="{733A7B2C-21C2-4523-8169-37BA3C887590}"/>
              </a:ext>
            </a:extLst>
          </p:cNvPr>
          <p:cNvPicPr/>
          <p:nvPr/>
        </p:nvPicPr>
        <p:blipFill>
          <a:blip r:embed="rId2" cstate="print"/>
          <a:srcRect/>
          <a:stretch>
            <a:fillRect/>
          </a:stretch>
        </p:blipFill>
        <p:spPr bwMode="auto">
          <a:xfrm>
            <a:off x="10034337" y="339441"/>
            <a:ext cx="1319463" cy="1104349"/>
          </a:xfrm>
          <a:prstGeom prst="rect">
            <a:avLst/>
          </a:prstGeom>
          <a:noFill/>
          <a:ln w="9525">
            <a:noFill/>
            <a:miter lim="800000"/>
            <a:headEnd/>
            <a:tailEnd/>
          </a:ln>
        </p:spPr>
      </p:pic>
    </p:spTree>
    <p:extLst>
      <p:ext uri="{BB962C8B-B14F-4D97-AF65-F5344CB8AC3E}">
        <p14:creationId xmlns:p14="http://schemas.microsoft.com/office/powerpoint/2010/main" val="135873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04F3486-CBAB-4F6E-94D5-FEA112412AE3}"/>
              </a:ext>
            </a:extLst>
          </p:cNvPr>
          <p:cNvPicPr>
            <a:picLocks/>
          </p:cNvPicPr>
          <p:nvPr/>
        </p:nvPicPr>
        <p:blipFill rotWithShape="1">
          <a:blip r:embed="rId2" cstate="print">
            <a:extLst>
              <a:ext uri="{28A0092B-C50C-407E-A947-70E740481C1C}">
                <a14:useLocalDpi xmlns:a14="http://schemas.microsoft.com/office/drawing/2010/main" val="0"/>
              </a:ext>
            </a:extLst>
          </a:blip>
          <a:srcRect r="6135"/>
          <a:stretch/>
        </p:blipFill>
        <p:spPr bwMode="auto">
          <a:xfrm>
            <a:off x="7364078" y="1780673"/>
            <a:ext cx="4827922" cy="4918510"/>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p:spPr>
      </p:pic>
      <p:pic>
        <p:nvPicPr>
          <p:cNvPr id="6" name="Picture 5">
            <a:extLst>
              <a:ext uri="{FF2B5EF4-FFF2-40B4-BE49-F238E27FC236}">
                <a16:creationId xmlns:a16="http://schemas.microsoft.com/office/drawing/2014/main" id="{230673FF-953E-4DFB-91BF-BA6804076799}"/>
              </a:ext>
            </a:extLst>
          </p:cNvPr>
          <p:cNvPicPr/>
          <p:nvPr/>
        </p:nvPicPr>
        <p:blipFill rotWithShape="1">
          <a:blip r:embed="rId3" cstate="print">
            <a:extLst>
              <a:ext uri="{28A0092B-C50C-407E-A947-70E740481C1C}">
                <a14:useLocalDpi xmlns:a14="http://schemas.microsoft.com/office/drawing/2010/main" val="0"/>
              </a:ext>
            </a:extLst>
          </a:blip>
          <a:srcRect l="14146" r="6927"/>
          <a:stretch/>
        </p:blipFill>
        <p:spPr bwMode="auto">
          <a:xfrm>
            <a:off x="3611929" y="1780674"/>
            <a:ext cx="4966290" cy="4918510"/>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p:spPr>
      </p:pic>
      <p:sp useBgFill="1">
        <p:nvSpPr>
          <p:cNvPr id="15" name="Freeform: Shape 14">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98BDCC-49E8-4C05-9758-1BE87E5D01D7}"/>
              </a:ext>
            </a:extLst>
          </p:cNvPr>
          <p:cNvSpPr>
            <a:spLocks noGrp="1"/>
          </p:cNvSpPr>
          <p:nvPr>
            <p:ph type="title"/>
          </p:nvPr>
        </p:nvSpPr>
        <p:spPr>
          <a:xfrm>
            <a:off x="401025" y="1490917"/>
            <a:ext cx="2804504" cy="1040763"/>
          </a:xfrm>
        </p:spPr>
        <p:txBody>
          <a:bodyPr anchor="ctr">
            <a:normAutofit/>
          </a:bodyPr>
          <a:lstStyle/>
          <a:p>
            <a:r>
              <a:rPr lang="en-US" sz="2800" dirty="0"/>
              <a:t>ULG Meeting </a:t>
            </a:r>
            <a:endParaRPr lang="en-IE" sz="2800" dirty="0"/>
          </a:p>
        </p:txBody>
      </p:sp>
      <p:sp>
        <p:nvSpPr>
          <p:cNvPr id="19" name="Rectangle 18">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182FC94-9632-4906-BA50-A71F7E6F2893}"/>
              </a:ext>
            </a:extLst>
          </p:cNvPr>
          <p:cNvSpPr/>
          <p:nvPr/>
        </p:nvSpPr>
        <p:spPr>
          <a:xfrm>
            <a:off x="7364078" y="6172183"/>
            <a:ext cx="4827922" cy="527002"/>
          </a:xfrm>
          <a:prstGeom prst="rect">
            <a:avLst/>
          </a:prstGeom>
          <a:solidFill>
            <a:srgbClr val="000000">
              <a:alpha val="50000"/>
            </a:srgbClr>
          </a:solidFill>
          <a:ln>
            <a:noFill/>
          </a:ln>
        </p:spPr>
        <p:txBody>
          <a:bodyPr wrap="square">
            <a:noAutofit/>
          </a:bodyPr>
          <a:lstStyle/>
          <a:p>
            <a:pPr algn="ctr">
              <a:lnSpc>
                <a:spcPct val="115000"/>
              </a:lnSpc>
              <a:spcAft>
                <a:spcPts val="1000"/>
              </a:spcAft>
            </a:pPr>
            <a:r>
              <a:rPr lang="en-US" sz="1300">
                <a:solidFill>
                  <a:srgbClr val="FFFFFF"/>
                </a:solidFill>
              </a:rPr>
              <a:t>Mayor of </a:t>
            </a:r>
            <a:r>
              <a:rPr lang="en-US" sz="1300" err="1">
                <a:solidFill>
                  <a:srgbClr val="FFFFFF"/>
                </a:solidFill>
              </a:rPr>
              <a:t>Athy</a:t>
            </a:r>
            <a:r>
              <a:rPr lang="en-US" sz="1300">
                <a:solidFill>
                  <a:srgbClr val="FFFFFF"/>
                </a:solidFill>
              </a:rPr>
              <a:t> opening address at volunteer network forum in </a:t>
            </a:r>
            <a:r>
              <a:rPr lang="en-US" sz="1300" err="1">
                <a:solidFill>
                  <a:srgbClr val="FFFFFF"/>
                </a:solidFill>
              </a:rPr>
              <a:t>Athy</a:t>
            </a:r>
            <a:endParaRPr lang="en-IE" sz="1300">
              <a:solidFill>
                <a:srgbClr val="FFFFFF"/>
              </a:solidFill>
              <a:effectLst/>
            </a:endParaRPr>
          </a:p>
        </p:txBody>
      </p:sp>
      <p:pic>
        <p:nvPicPr>
          <p:cNvPr id="14" name="Content Placeholder 13">
            <a:extLst>
              <a:ext uri="{FF2B5EF4-FFF2-40B4-BE49-F238E27FC236}">
                <a16:creationId xmlns:a16="http://schemas.microsoft.com/office/drawing/2014/main" id="{7B4F083B-94C2-4B58-AB2D-455723EBEFD5}"/>
              </a:ext>
            </a:extLst>
          </p:cNvPr>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03413" y="2591086"/>
            <a:ext cx="3104445" cy="3595606"/>
          </a:xfrm>
          <a:prstGeom prst="rect">
            <a:avLst/>
          </a:prstGeom>
          <a:noFill/>
          <a:ln>
            <a:noFill/>
          </a:ln>
        </p:spPr>
      </p:pic>
      <p:sp>
        <p:nvSpPr>
          <p:cNvPr id="7" name="Arrow: Right 6">
            <a:extLst>
              <a:ext uri="{FF2B5EF4-FFF2-40B4-BE49-F238E27FC236}">
                <a16:creationId xmlns:a16="http://schemas.microsoft.com/office/drawing/2014/main" id="{D976A5C1-C92D-4436-9010-8C069E8DB2E8}"/>
              </a:ext>
            </a:extLst>
          </p:cNvPr>
          <p:cNvSpPr/>
          <p:nvPr/>
        </p:nvSpPr>
        <p:spPr>
          <a:xfrm>
            <a:off x="2531695" y="1607084"/>
            <a:ext cx="978408" cy="783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BEB8034E-9D16-4EE2-AE16-AB43440B8E08}"/>
              </a:ext>
            </a:extLst>
          </p:cNvPr>
          <p:cNvSpPr/>
          <p:nvPr/>
        </p:nvSpPr>
        <p:spPr>
          <a:xfrm>
            <a:off x="756674" y="414192"/>
            <a:ext cx="11010687" cy="769441"/>
          </a:xfrm>
          <a:prstGeom prst="rect">
            <a:avLst/>
          </a:prstGeom>
          <a:solidFill>
            <a:schemeClr val="accent6">
              <a:lumMod val="60000"/>
              <a:lumOff val="40000"/>
            </a:schemeClr>
          </a:solidFill>
        </p:spPr>
        <p:txBody>
          <a:bodyPr wrap="square">
            <a:spAutoFit/>
          </a:bodyPr>
          <a:lstStyle/>
          <a:p>
            <a:pPr algn="ctr"/>
            <a:r>
              <a:rPr lang="en-US" sz="4400" dirty="0"/>
              <a:t>ATHY LEARNING LOG </a:t>
            </a:r>
            <a:endParaRPr lang="en-IE" sz="4400" dirty="0"/>
          </a:p>
        </p:txBody>
      </p:sp>
      <p:pic>
        <p:nvPicPr>
          <p:cNvPr id="16" name="Picture 15">
            <a:extLst>
              <a:ext uri="{FF2B5EF4-FFF2-40B4-BE49-F238E27FC236}">
                <a16:creationId xmlns:a16="http://schemas.microsoft.com/office/drawing/2014/main" id="{EEB8DA95-1C85-48E3-80AD-52E0848747AA}"/>
              </a:ext>
            </a:extLst>
          </p:cNvPr>
          <p:cNvPicPr/>
          <p:nvPr/>
        </p:nvPicPr>
        <p:blipFill>
          <a:blip r:embed="rId5" cstate="print"/>
          <a:srcRect/>
          <a:stretch>
            <a:fillRect/>
          </a:stretch>
        </p:blipFill>
        <p:spPr bwMode="auto">
          <a:xfrm>
            <a:off x="10106526" y="386452"/>
            <a:ext cx="1660835" cy="1007770"/>
          </a:xfrm>
          <a:prstGeom prst="rect">
            <a:avLst/>
          </a:prstGeom>
          <a:noFill/>
          <a:ln w="9525">
            <a:noFill/>
            <a:miter lim="800000"/>
            <a:headEnd/>
            <a:tailEnd/>
          </a:ln>
        </p:spPr>
      </p:pic>
    </p:spTree>
    <p:extLst>
      <p:ext uri="{BB962C8B-B14F-4D97-AF65-F5344CB8AC3E}">
        <p14:creationId xmlns:p14="http://schemas.microsoft.com/office/powerpoint/2010/main" val="306857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D4F7-9315-4135-B64C-0259B3B248A5}"/>
              </a:ext>
            </a:extLst>
          </p:cNvPr>
          <p:cNvSpPr>
            <a:spLocks noGrp="1"/>
          </p:cNvSpPr>
          <p:nvPr>
            <p:ph type="title"/>
          </p:nvPr>
        </p:nvSpPr>
        <p:spPr>
          <a:xfrm>
            <a:off x="838200" y="365126"/>
            <a:ext cx="10515600" cy="1078664"/>
          </a:xfrm>
          <a:solidFill>
            <a:schemeClr val="accent6">
              <a:lumMod val="60000"/>
              <a:lumOff val="40000"/>
            </a:schemeClr>
          </a:solidFill>
        </p:spPr>
        <p:txBody>
          <a:bodyPr/>
          <a:lstStyle/>
          <a:p>
            <a:pPr algn="ctr"/>
            <a:r>
              <a:rPr lang="en-US" dirty="0"/>
              <a:t>ATHY LEARNING LOG </a:t>
            </a:r>
            <a:endParaRPr lang="en-IE" dirty="0"/>
          </a:p>
        </p:txBody>
      </p:sp>
      <p:graphicFrame>
        <p:nvGraphicFramePr>
          <p:cNvPr id="4" name="Table 4">
            <a:extLst>
              <a:ext uri="{FF2B5EF4-FFF2-40B4-BE49-F238E27FC236}">
                <a16:creationId xmlns:a16="http://schemas.microsoft.com/office/drawing/2014/main" id="{8284B24B-D2EB-48F0-9769-413D5A48A7DA}"/>
              </a:ext>
            </a:extLst>
          </p:cNvPr>
          <p:cNvGraphicFramePr>
            <a:graphicFrameLocks noGrp="1"/>
          </p:cNvGraphicFramePr>
          <p:nvPr>
            <p:ph idx="1"/>
            <p:extLst>
              <p:ext uri="{D42A27DB-BD31-4B8C-83A1-F6EECF244321}">
                <p14:modId xmlns:p14="http://schemas.microsoft.com/office/powerpoint/2010/main" val="2344831631"/>
              </p:ext>
            </p:extLst>
          </p:nvPr>
        </p:nvGraphicFramePr>
        <p:xfrm>
          <a:off x="838200" y="1825625"/>
          <a:ext cx="10515597" cy="40538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88836861"/>
                    </a:ext>
                  </a:extLst>
                </a:gridCol>
                <a:gridCol w="3505199">
                  <a:extLst>
                    <a:ext uri="{9D8B030D-6E8A-4147-A177-3AD203B41FA5}">
                      <a16:colId xmlns:a16="http://schemas.microsoft.com/office/drawing/2014/main" val="1255424370"/>
                    </a:ext>
                  </a:extLst>
                </a:gridCol>
                <a:gridCol w="3505199">
                  <a:extLst>
                    <a:ext uri="{9D8B030D-6E8A-4147-A177-3AD203B41FA5}">
                      <a16:colId xmlns:a16="http://schemas.microsoft.com/office/drawing/2014/main" val="1837976961"/>
                    </a:ext>
                  </a:extLst>
                </a:gridCol>
              </a:tblGrid>
              <a:tr h="275186">
                <a:tc>
                  <a:txBody>
                    <a:bodyPr/>
                    <a:lstStyle/>
                    <a:p>
                      <a:r>
                        <a:rPr lang="en-US" sz="1400" b="1" kern="1200" dirty="0">
                          <a:solidFill>
                            <a:schemeClr val="lt1"/>
                          </a:solidFill>
                          <a:effectLst/>
                          <a:latin typeface="+mn-lt"/>
                          <a:ea typeface="+mn-ea"/>
                          <a:cs typeface="+mn-cs"/>
                        </a:rPr>
                        <a:t>Transfer Diary   </a:t>
                      </a:r>
                      <a:endParaRPr lang="en-IE" sz="1400" b="1"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“URBACT Transfer Diary of Visit to Arco de </a:t>
                      </a:r>
                      <a:r>
                        <a:rPr lang="en-US" sz="1400" b="1" kern="1200" dirty="0" err="1">
                          <a:solidFill>
                            <a:schemeClr val="lt1"/>
                          </a:solidFill>
                          <a:effectLst/>
                          <a:latin typeface="+mn-lt"/>
                          <a:ea typeface="+mn-ea"/>
                          <a:cs typeface="+mn-cs"/>
                        </a:rPr>
                        <a:t>Valdevez</a:t>
                      </a:r>
                      <a:r>
                        <a:rPr lang="en-US" sz="1400" b="1" kern="1200" dirty="0">
                          <a:solidFill>
                            <a:schemeClr val="lt1"/>
                          </a:solidFill>
                          <a:effectLst/>
                          <a:latin typeface="+mn-lt"/>
                          <a:ea typeface="+mn-ea"/>
                          <a:cs typeface="+mn-cs"/>
                        </a:rPr>
                        <a:t>, Portugal.</a:t>
                      </a:r>
                      <a:endParaRPr lang="en-IE" sz="1400" b="1"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The learning from this </a:t>
                      </a:r>
                      <a:r>
                        <a:rPr lang="en-US" sz="1400" b="1" kern="1200" dirty="0" err="1">
                          <a:solidFill>
                            <a:schemeClr val="lt1"/>
                          </a:solidFill>
                          <a:effectLst/>
                          <a:latin typeface="+mn-lt"/>
                          <a:ea typeface="+mn-ea"/>
                          <a:cs typeface="+mn-cs"/>
                        </a:rPr>
                        <a:t>programme</a:t>
                      </a:r>
                      <a:r>
                        <a:rPr lang="en-US" sz="1400" b="1" kern="1200" dirty="0">
                          <a:solidFill>
                            <a:schemeClr val="lt1"/>
                          </a:solidFill>
                          <a:effectLst/>
                          <a:latin typeface="+mn-lt"/>
                          <a:ea typeface="+mn-ea"/>
                          <a:cs typeface="+mn-cs"/>
                        </a:rPr>
                        <a:t> over the few days has been both </a:t>
                      </a:r>
                      <a:endParaRPr lang="en-IE" sz="1400" b="1"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interesting and educating. The </a:t>
                      </a:r>
                      <a:endParaRPr lang="en-IE" sz="1400" b="1"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sharing of common experiences and ideas  from the various representatives of countries throughout Europe, has been inspiring and refreshing. Within the group there is an openness and enthusiasm to create better communities in struggling disadvantaged towns. Key woods/processes I took from the 2 days were Transfer Plans, </a:t>
                      </a:r>
                      <a:endParaRPr lang="en-IE" sz="1400" b="1"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Transfer Treasure Box, Inter-Generational opportunities, Volunteering.”</a:t>
                      </a:r>
                      <a:endParaRPr lang="en-IE" sz="1400" b="1"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Michelle Kildare Volunteer Centers</a:t>
                      </a:r>
                      <a:endParaRPr lang="en-IE" sz="140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Individual 2019( Bernard) “Fantastic to be involved with the Volunteer forum. It is something that needs to be done annually to keep groups and individual connected in society and to keep the spirit of volunteering alive. It is good to know there is a specifics group dedicated to volunteerism in </a:t>
                      </a:r>
                      <a:r>
                        <a:rPr lang="en-US" sz="1400" b="1" kern="1200" dirty="0" err="1">
                          <a:solidFill>
                            <a:schemeClr val="tx1"/>
                          </a:solidFill>
                          <a:effectLst/>
                          <a:latin typeface="+mn-lt"/>
                          <a:ea typeface="+mn-ea"/>
                          <a:cs typeface="+mn-cs"/>
                        </a:rPr>
                        <a:t>Athy</a:t>
                      </a:r>
                      <a:r>
                        <a:rPr lang="en-US" sz="1400" b="1" kern="1200" dirty="0">
                          <a:solidFill>
                            <a:schemeClr val="tx1"/>
                          </a:solidFill>
                          <a:effectLst/>
                          <a:latin typeface="+mn-lt"/>
                          <a:ea typeface="+mn-ea"/>
                          <a:cs typeface="+mn-cs"/>
                        </a:rPr>
                        <a:t> and look forward to participating in the next event</a:t>
                      </a:r>
                      <a:r>
                        <a:rPr lang="en-US" sz="18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2020 </a:t>
                      </a:r>
                      <a:endParaRPr lang="en-IE" sz="1400" b="1" kern="1200" dirty="0">
                        <a:solidFill>
                          <a:schemeClr val="tx1"/>
                        </a:solidFill>
                        <a:effectLst/>
                        <a:latin typeface="+mn-lt"/>
                        <a:ea typeface="+mn-ea"/>
                        <a:cs typeface="+mn-cs"/>
                      </a:endParaRPr>
                    </a:p>
                    <a:p>
                      <a:r>
                        <a:rPr lang="en-US" sz="1400" b="1" kern="1200" dirty="0" err="1">
                          <a:solidFill>
                            <a:schemeClr val="tx1"/>
                          </a:solidFill>
                          <a:effectLst/>
                          <a:latin typeface="+mn-lt"/>
                          <a:ea typeface="+mn-ea"/>
                          <a:cs typeface="+mn-cs"/>
                        </a:rPr>
                        <a:t>Ogranisation</a:t>
                      </a:r>
                      <a:r>
                        <a:rPr lang="en-US" sz="1400" b="1" kern="1200" dirty="0">
                          <a:solidFill>
                            <a:schemeClr val="tx1"/>
                          </a:solidFill>
                          <a:effectLst/>
                          <a:latin typeface="+mn-lt"/>
                          <a:ea typeface="+mn-ea"/>
                          <a:cs typeface="+mn-cs"/>
                        </a:rPr>
                        <a:t>. (Sharon)</a:t>
                      </a:r>
                      <a:endParaRPr lang="en-IE"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 URBACT has allowed the needs of the individuals and groups to be  addressed in a safe environment. Collaboration around the table has had a positive impact on certain individuals and working groups in society. </a:t>
                      </a:r>
                      <a:endParaRPr lang="en-IE" sz="1400" dirty="0">
                        <a:solidFill>
                          <a:schemeClr val="tx1"/>
                        </a:solidFill>
                      </a:endParaRPr>
                    </a:p>
                  </a:txBody>
                  <a:tcPr>
                    <a:solidFill>
                      <a:schemeClr val="bg1"/>
                    </a:solidFill>
                  </a:tcPr>
                </a:tc>
                <a:tc>
                  <a:txBody>
                    <a:bodyPr/>
                    <a:lstStyle/>
                    <a:p>
                      <a:r>
                        <a:rPr lang="en-US" sz="1400" b="1" kern="1200" dirty="0">
                          <a:solidFill>
                            <a:schemeClr val="lt1"/>
                          </a:solidFill>
                          <a:effectLst/>
                          <a:latin typeface="+mn-lt"/>
                          <a:ea typeface="+mn-ea"/>
                          <a:cs typeface="+mn-cs"/>
                        </a:rPr>
                        <a:t>Community</a:t>
                      </a:r>
                      <a:endParaRPr lang="en-IE" sz="1400" b="1"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Sean Community Garda.  “</a:t>
                      </a:r>
                      <a:r>
                        <a:rPr lang="en-US" sz="1400" b="1" kern="1200" dirty="0" err="1">
                          <a:solidFill>
                            <a:schemeClr val="lt1"/>
                          </a:solidFill>
                          <a:effectLst/>
                          <a:latin typeface="+mn-lt"/>
                          <a:ea typeface="+mn-ea"/>
                          <a:cs typeface="+mn-cs"/>
                        </a:rPr>
                        <a:t>Athy</a:t>
                      </a:r>
                      <a:r>
                        <a:rPr lang="en-US" sz="1400" b="1" kern="1200" dirty="0">
                          <a:solidFill>
                            <a:schemeClr val="lt1"/>
                          </a:solidFill>
                          <a:effectLst/>
                          <a:latin typeface="+mn-lt"/>
                          <a:ea typeface="+mn-ea"/>
                          <a:cs typeface="+mn-cs"/>
                        </a:rPr>
                        <a:t> shone when the need arose  during the pandemic. </a:t>
                      </a:r>
                      <a:r>
                        <a:rPr lang="en-US" sz="1400" b="1" kern="1200" dirty="0" err="1">
                          <a:solidFill>
                            <a:schemeClr val="lt1"/>
                          </a:solidFill>
                          <a:effectLst/>
                          <a:latin typeface="+mn-lt"/>
                          <a:ea typeface="+mn-ea"/>
                          <a:cs typeface="+mn-cs"/>
                        </a:rPr>
                        <a:t>Athy</a:t>
                      </a:r>
                      <a:r>
                        <a:rPr lang="en-US" sz="1400" b="1" kern="1200" dirty="0">
                          <a:solidFill>
                            <a:schemeClr val="lt1"/>
                          </a:solidFill>
                          <a:effectLst/>
                          <a:latin typeface="+mn-lt"/>
                          <a:ea typeface="+mn-ea"/>
                          <a:cs typeface="+mn-cs"/>
                        </a:rPr>
                        <a:t> had more volunteers offering to support the older person than any other area of the county as per feedback form interagency meetings. </a:t>
                      </a:r>
                      <a:endParaRPr lang="en-IE" sz="1400" b="1"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 </a:t>
                      </a:r>
                      <a:endParaRPr lang="en-IE" sz="1400" b="1"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Individual</a:t>
                      </a:r>
                      <a:endParaRPr lang="en-IE" sz="1400" b="1" kern="1200" dirty="0">
                        <a:solidFill>
                          <a:schemeClr val="lt1"/>
                        </a:solidFill>
                        <a:effectLst/>
                        <a:latin typeface="+mn-lt"/>
                        <a:ea typeface="+mn-ea"/>
                        <a:cs typeface="+mn-cs"/>
                      </a:endParaRPr>
                    </a:p>
                    <a:p>
                      <a:r>
                        <a:rPr lang="en-US" sz="1400" b="1" kern="1200" dirty="0">
                          <a:solidFill>
                            <a:schemeClr val="lt1"/>
                          </a:solidFill>
                          <a:effectLst/>
                          <a:latin typeface="+mn-lt"/>
                          <a:ea typeface="+mn-ea"/>
                          <a:cs typeface="+mn-cs"/>
                        </a:rPr>
                        <a:t>Noreen “ It is very important to make an effort to look after those in our community, especially the needs of the older person. One of the best consequences of the dinner service is that our older people get to meet a friendly face every day – guaranteed.”     </a:t>
                      </a:r>
                      <a:endParaRPr lang="en-IE" sz="1400" b="1" kern="1200" dirty="0">
                        <a:solidFill>
                          <a:schemeClr val="lt1"/>
                        </a:solidFill>
                        <a:effectLst/>
                        <a:latin typeface="+mn-lt"/>
                        <a:ea typeface="+mn-ea"/>
                        <a:cs typeface="+mn-cs"/>
                      </a:endParaRPr>
                    </a:p>
                    <a:p>
                      <a:r>
                        <a:rPr lang="en-US" sz="1800" b="1" kern="1200" dirty="0">
                          <a:solidFill>
                            <a:schemeClr val="lt1"/>
                          </a:solidFill>
                          <a:effectLst/>
                          <a:latin typeface="+mn-lt"/>
                          <a:ea typeface="+mn-ea"/>
                          <a:cs typeface="+mn-cs"/>
                        </a:rPr>
                        <a:t> </a:t>
                      </a:r>
                      <a:endParaRPr lang="en-IE" sz="1800" b="1" kern="1200" dirty="0">
                        <a:solidFill>
                          <a:schemeClr val="lt1"/>
                        </a:solidFill>
                        <a:effectLst/>
                        <a:latin typeface="+mn-lt"/>
                        <a:ea typeface="+mn-ea"/>
                        <a:cs typeface="+mn-cs"/>
                      </a:endParaRPr>
                    </a:p>
                    <a:p>
                      <a:endParaRPr lang="en-US" sz="1400" b="1" kern="1200" dirty="0">
                        <a:solidFill>
                          <a:schemeClr val="lt1"/>
                        </a:solidFill>
                        <a:effectLst/>
                        <a:latin typeface="+mn-lt"/>
                        <a:ea typeface="+mn-ea"/>
                        <a:cs typeface="+mn-cs"/>
                      </a:endParaRPr>
                    </a:p>
                    <a:p>
                      <a:endParaRPr lang="en-IE" dirty="0"/>
                    </a:p>
                  </a:txBody>
                  <a:tcPr>
                    <a:solidFill>
                      <a:schemeClr val="accent4">
                        <a:lumMod val="60000"/>
                        <a:lumOff val="40000"/>
                      </a:schemeClr>
                    </a:solidFill>
                  </a:tcPr>
                </a:tc>
                <a:extLst>
                  <a:ext uri="{0D108BD9-81ED-4DB2-BD59-A6C34878D82A}">
                    <a16:rowId xmlns:a16="http://schemas.microsoft.com/office/drawing/2014/main" val="458558574"/>
                  </a:ext>
                </a:extLst>
              </a:tr>
            </a:tbl>
          </a:graphicData>
        </a:graphic>
      </p:graphicFrame>
      <p:pic>
        <p:nvPicPr>
          <p:cNvPr id="5" name="Picture 4">
            <a:extLst>
              <a:ext uri="{FF2B5EF4-FFF2-40B4-BE49-F238E27FC236}">
                <a16:creationId xmlns:a16="http://schemas.microsoft.com/office/drawing/2014/main" id="{61478D4C-39B4-4E0F-BE0F-870CB64FB8B5}"/>
              </a:ext>
            </a:extLst>
          </p:cNvPr>
          <p:cNvPicPr/>
          <p:nvPr/>
        </p:nvPicPr>
        <p:blipFill>
          <a:blip r:embed="rId2" cstate="print"/>
          <a:srcRect/>
          <a:stretch>
            <a:fillRect/>
          </a:stretch>
        </p:blipFill>
        <p:spPr bwMode="auto">
          <a:xfrm>
            <a:off x="9938084" y="365125"/>
            <a:ext cx="1415713" cy="1078663"/>
          </a:xfrm>
          <a:prstGeom prst="rect">
            <a:avLst/>
          </a:prstGeom>
          <a:noFill/>
          <a:ln w="9525">
            <a:noFill/>
            <a:miter lim="800000"/>
            <a:headEnd/>
            <a:tailEnd/>
          </a:ln>
        </p:spPr>
      </p:pic>
    </p:spTree>
    <p:extLst>
      <p:ext uri="{BB962C8B-B14F-4D97-AF65-F5344CB8AC3E}">
        <p14:creationId xmlns:p14="http://schemas.microsoft.com/office/powerpoint/2010/main" val="37632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1DF6C4-D8BF-4368-8032-3952A60590E5}"/>
              </a:ext>
            </a:extLst>
          </p:cNvPr>
          <p:cNvSpPr>
            <a:spLocks noGrp="1"/>
          </p:cNvSpPr>
          <p:nvPr>
            <p:ph type="title"/>
          </p:nvPr>
        </p:nvSpPr>
        <p:spPr>
          <a:xfrm>
            <a:off x="762000" y="377990"/>
            <a:ext cx="10515600" cy="1114425"/>
          </a:xfrm>
          <a:solidFill>
            <a:schemeClr val="accent6">
              <a:lumMod val="60000"/>
              <a:lumOff val="40000"/>
            </a:schemeClr>
          </a:solidFill>
        </p:spPr>
        <p:txBody>
          <a:bodyPr/>
          <a:lstStyle/>
          <a:p>
            <a:pPr algn="ctr"/>
            <a:r>
              <a:rPr lang="en-US" dirty="0"/>
              <a:t>ATHY LEARNING LOG </a:t>
            </a:r>
            <a:endParaRPr lang="en-IE" dirty="0"/>
          </a:p>
        </p:txBody>
      </p:sp>
      <p:sp>
        <p:nvSpPr>
          <p:cNvPr id="6" name="Content Placeholder 5">
            <a:extLst>
              <a:ext uri="{FF2B5EF4-FFF2-40B4-BE49-F238E27FC236}">
                <a16:creationId xmlns:a16="http://schemas.microsoft.com/office/drawing/2014/main" id="{9B11291B-9F9D-4331-BC94-62CC08D1351E}"/>
              </a:ext>
            </a:extLst>
          </p:cNvPr>
          <p:cNvSpPr>
            <a:spLocks noGrp="1"/>
          </p:cNvSpPr>
          <p:nvPr>
            <p:ph sz="half" idx="1"/>
          </p:nvPr>
        </p:nvSpPr>
        <p:spPr/>
        <p:txBody>
          <a:bodyPr>
            <a:normAutofit fontScale="47500" lnSpcReduction="20000"/>
          </a:bodyPr>
          <a:lstStyle/>
          <a:p>
            <a:r>
              <a:rPr lang="en-US" sz="4200" b="1" dirty="0"/>
              <a:t>M2 Intergenerational </a:t>
            </a:r>
            <a:endParaRPr lang="en-IE" sz="4200" dirty="0"/>
          </a:p>
          <a:p>
            <a:r>
              <a:rPr lang="en-US" b="1" dirty="0"/>
              <a:t>2019</a:t>
            </a:r>
            <a:endParaRPr lang="en-IE" dirty="0"/>
          </a:p>
          <a:p>
            <a:pPr marL="0" indent="0">
              <a:buNone/>
            </a:pPr>
            <a:r>
              <a:rPr lang="en-US" b="1" dirty="0"/>
              <a:t> </a:t>
            </a:r>
            <a:endParaRPr lang="en-IE" dirty="0"/>
          </a:p>
          <a:p>
            <a:r>
              <a:rPr lang="en-US" b="1" dirty="0"/>
              <a:t>Community </a:t>
            </a:r>
            <a:endParaRPr lang="en-IE" dirty="0"/>
          </a:p>
          <a:p>
            <a:r>
              <a:rPr lang="en-US" dirty="0"/>
              <a:t>Intergenerational activity was not on many agendas in </a:t>
            </a:r>
            <a:r>
              <a:rPr lang="en-US" dirty="0" err="1"/>
              <a:t>Athy</a:t>
            </a:r>
            <a:r>
              <a:rPr lang="en-US" dirty="0"/>
              <a:t> before this project started. </a:t>
            </a:r>
            <a:endParaRPr lang="en-IE" dirty="0"/>
          </a:p>
          <a:p>
            <a:pPr marL="0" indent="0">
              <a:buNone/>
            </a:pPr>
            <a:r>
              <a:rPr lang="en-US" dirty="0"/>
              <a:t> </a:t>
            </a:r>
            <a:endParaRPr lang="en-IE" dirty="0"/>
          </a:p>
          <a:p>
            <a:r>
              <a:rPr lang="en-US" b="1" dirty="0" err="1"/>
              <a:t>Organisation</a:t>
            </a:r>
            <a:r>
              <a:rPr lang="en-US" b="1" dirty="0"/>
              <a:t>  </a:t>
            </a:r>
            <a:endParaRPr lang="en-IE" dirty="0"/>
          </a:p>
          <a:p>
            <a:r>
              <a:rPr lang="en-US" dirty="0"/>
              <a:t>While there was  some youth engagement  especially around festivals and events there was room to improve on this opportunity. </a:t>
            </a:r>
            <a:endParaRPr lang="en-IE" dirty="0"/>
          </a:p>
          <a:p>
            <a:pPr marL="0" indent="0">
              <a:buNone/>
            </a:pPr>
            <a:r>
              <a:rPr lang="en-US" dirty="0"/>
              <a:t> </a:t>
            </a:r>
            <a:endParaRPr lang="en-IE" dirty="0"/>
          </a:p>
          <a:p>
            <a:r>
              <a:rPr lang="en-US" b="1" dirty="0"/>
              <a:t>Individual </a:t>
            </a:r>
            <a:endParaRPr lang="en-IE" dirty="0"/>
          </a:p>
          <a:p>
            <a:r>
              <a:rPr lang="en-US" dirty="0"/>
              <a:t>Difficulty in knowing what was available around town when it came to participation in volunteering activity for any age group.</a:t>
            </a:r>
            <a:endParaRPr lang="en-IE" dirty="0"/>
          </a:p>
          <a:p>
            <a:endParaRPr lang="en-IE" dirty="0"/>
          </a:p>
        </p:txBody>
      </p:sp>
      <p:sp>
        <p:nvSpPr>
          <p:cNvPr id="7" name="Content Placeholder 6">
            <a:extLst>
              <a:ext uri="{FF2B5EF4-FFF2-40B4-BE49-F238E27FC236}">
                <a16:creationId xmlns:a16="http://schemas.microsoft.com/office/drawing/2014/main" id="{B18A5086-F90C-4428-BD6C-5A8B690F4080}"/>
              </a:ext>
            </a:extLst>
          </p:cNvPr>
          <p:cNvSpPr>
            <a:spLocks noGrp="1"/>
          </p:cNvSpPr>
          <p:nvPr>
            <p:ph sz="half" idx="2"/>
          </p:nvPr>
        </p:nvSpPr>
        <p:spPr/>
        <p:txBody>
          <a:bodyPr>
            <a:normAutofit fontScale="47500" lnSpcReduction="20000"/>
          </a:bodyPr>
          <a:lstStyle/>
          <a:p>
            <a:r>
              <a:rPr lang="en-US" b="1" dirty="0"/>
              <a:t>2020</a:t>
            </a:r>
            <a:endParaRPr lang="en-IE" dirty="0"/>
          </a:p>
          <a:p>
            <a:r>
              <a:rPr lang="en-US" b="1" dirty="0" err="1"/>
              <a:t>Organisation</a:t>
            </a:r>
            <a:r>
              <a:rPr lang="en-US" b="1" dirty="0"/>
              <a:t> </a:t>
            </a:r>
            <a:endParaRPr lang="en-IE" dirty="0"/>
          </a:p>
          <a:p>
            <a:r>
              <a:rPr lang="en-US" dirty="0"/>
              <a:t>Strengthen: links with older people. Young children for the Gael </a:t>
            </a:r>
            <a:r>
              <a:rPr lang="en-US" dirty="0" err="1"/>
              <a:t>Scoil</a:t>
            </a:r>
            <a:r>
              <a:rPr lang="en-US" dirty="0"/>
              <a:t> school kids made Christmas and Birthday Cards for clients of St </a:t>
            </a:r>
            <a:r>
              <a:rPr lang="en-US" dirty="0" err="1"/>
              <a:t>Vincents</a:t>
            </a:r>
            <a:r>
              <a:rPr lang="en-US" dirty="0"/>
              <a:t> Hospital and Clover Lodge Nursing Home. Due to Covid interaction reduced. </a:t>
            </a:r>
            <a:endParaRPr lang="en-IE" dirty="0"/>
          </a:p>
          <a:p>
            <a:r>
              <a:rPr lang="en-US" dirty="0"/>
              <a:t>Innovation: and Collaboration: Lions Club worked with  </a:t>
            </a:r>
            <a:r>
              <a:rPr lang="en-US" dirty="0" err="1"/>
              <a:t>Ard</a:t>
            </a:r>
            <a:r>
              <a:rPr lang="en-US" dirty="0"/>
              <a:t> </a:t>
            </a:r>
            <a:r>
              <a:rPr lang="en-US" dirty="0" err="1"/>
              <a:t>Scoil</a:t>
            </a:r>
            <a:r>
              <a:rPr lang="en-US" dirty="0"/>
              <a:t> </a:t>
            </a:r>
            <a:r>
              <a:rPr lang="en-US" dirty="0" err="1"/>
              <a:t>Tranode</a:t>
            </a:r>
            <a:r>
              <a:rPr lang="en-US" dirty="0"/>
              <a:t> Secondary School on their food appeal. The kids brought in food along with the Lions Club collection and they packed and </a:t>
            </a:r>
            <a:r>
              <a:rPr lang="en-US" dirty="0" err="1"/>
              <a:t>disributed</a:t>
            </a:r>
            <a:r>
              <a:rPr lang="en-US" dirty="0"/>
              <a:t> the food parcels to Saint Vincent De Paul. </a:t>
            </a:r>
            <a:endParaRPr lang="en-IE" dirty="0"/>
          </a:p>
          <a:p>
            <a:pPr marL="0" indent="0">
              <a:buNone/>
            </a:pPr>
            <a:r>
              <a:rPr lang="en-US" b="1" dirty="0"/>
              <a:t> </a:t>
            </a:r>
            <a:endParaRPr lang="en-IE" dirty="0"/>
          </a:p>
          <a:p>
            <a:r>
              <a:rPr lang="en-US" b="1" dirty="0"/>
              <a:t>Community </a:t>
            </a:r>
            <a:endParaRPr lang="en-IE" dirty="0"/>
          </a:p>
          <a:p>
            <a:r>
              <a:rPr lang="en-US" dirty="0"/>
              <a:t>Innovative: Intergenerational supports. All age groups supported the older person in the community around preparation of meals and delivery of meals to the older person cocooning.</a:t>
            </a:r>
            <a:endParaRPr lang="en-IE" dirty="0"/>
          </a:p>
          <a:p>
            <a:pPr marL="0" indent="0">
              <a:buNone/>
            </a:pPr>
            <a:r>
              <a:rPr lang="en-US" dirty="0"/>
              <a:t> </a:t>
            </a:r>
            <a:endParaRPr lang="en-IE" dirty="0"/>
          </a:p>
          <a:p>
            <a:r>
              <a:rPr lang="en-US" b="1" dirty="0"/>
              <a:t>Individual </a:t>
            </a:r>
            <a:endParaRPr lang="en-IE" dirty="0"/>
          </a:p>
          <a:p>
            <a:r>
              <a:rPr lang="en-US" dirty="0"/>
              <a:t>Collaboration: Silent Santa drive by for Special Needs Group Kids in </a:t>
            </a:r>
            <a:r>
              <a:rPr lang="en-US" dirty="0" err="1"/>
              <a:t>Athy</a:t>
            </a:r>
            <a:r>
              <a:rPr lang="en-US" dirty="0"/>
              <a:t> area. December 2020</a:t>
            </a:r>
            <a:endParaRPr lang="en-IE" dirty="0"/>
          </a:p>
          <a:p>
            <a:pPr marL="0" indent="0">
              <a:buNone/>
            </a:pPr>
            <a:r>
              <a:rPr lang="en-US" dirty="0"/>
              <a:t> </a:t>
            </a:r>
            <a:endParaRPr lang="en-IE" dirty="0"/>
          </a:p>
          <a:p>
            <a:endParaRPr lang="en-IE" dirty="0"/>
          </a:p>
        </p:txBody>
      </p:sp>
      <p:pic>
        <p:nvPicPr>
          <p:cNvPr id="8" name="Picture 7">
            <a:extLst>
              <a:ext uri="{FF2B5EF4-FFF2-40B4-BE49-F238E27FC236}">
                <a16:creationId xmlns:a16="http://schemas.microsoft.com/office/drawing/2014/main" id="{60894D88-1C38-4BE6-90F6-3AF51E27C3C2}"/>
              </a:ext>
            </a:extLst>
          </p:cNvPr>
          <p:cNvPicPr/>
          <p:nvPr/>
        </p:nvPicPr>
        <p:blipFill>
          <a:blip r:embed="rId2" cstate="print"/>
          <a:srcRect/>
          <a:stretch>
            <a:fillRect/>
          </a:stretch>
        </p:blipFill>
        <p:spPr bwMode="auto">
          <a:xfrm>
            <a:off x="9950115" y="377990"/>
            <a:ext cx="1620001" cy="1114425"/>
          </a:xfrm>
          <a:prstGeom prst="rect">
            <a:avLst/>
          </a:prstGeom>
          <a:noFill/>
          <a:ln w="9525">
            <a:noFill/>
            <a:miter lim="800000"/>
            <a:headEnd/>
            <a:tailEnd/>
          </a:ln>
        </p:spPr>
      </p:pic>
    </p:spTree>
    <p:extLst>
      <p:ext uri="{BB962C8B-B14F-4D97-AF65-F5344CB8AC3E}">
        <p14:creationId xmlns:p14="http://schemas.microsoft.com/office/powerpoint/2010/main" val="211285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A179-1398-45B5-8A96-E361779FDEAD}"/>
              </a:ext>
            </a:extLst>
          </p:cNvPr>
          <p:cNvSpPr>
            <a:spLocks noGrp="1"/>
          </p:cNvSpPr>
          <p:nvPr>
            <p:ph type="title"/>
          </p:nvPr>
        </p:nvSpPr>
        <p:spPr>
          <a:xfrm>
            <a:off x="838200" y="365126"/>
            <a:ext cx="10515600" cy="934286"/>
          </a:xfrm>
          <a:solidFill>
            <a:schemeClr val="accent6">
              <a:lumMod val="60000"/>
              <a:lumOff val="40000"/>
            </a:schemeClr>
          </a:solidFill>
        </p:spPr>
        <p:txBody>
          <a:bodyPr/>
          <a:lstStyle/>
          <a:p>
            <a:pPr algn="ctr"/>
            <a:r>
              <a:rPr lang="en-US" dirty="0"/>
              <a:t>ATHY LEARNING LOG </a:t>
            </a:r>
            <a:endParaRPr lang="en-IE" dirty="0"/>
          </a:p>
        </p:txBody>
      </p:sp>
      <p:sp>
        <p:nvSpPr>
          <p:cNvPr id="3" name="Content Placeholder 2">
            <a:extLst>
              <a:ext uri="{FF2B5EF4-FFF2-40B4-BE49-F238E27FC236}">
                <a16:creationId xmlns:a16="http://schemas.microsoft.com/office/drawing/2014/main" id="{ED4E0F41-AF58-4B14-87D1-9319891B0677}"/>
              </a:ext>
            </a:extLst>
          </p:cNvPr>
          <p:cNvSpPr>
            <a:spLocks noGrp="1"/>
          </p:cNvSpPr>
          <p:nvPr>
            <p:ph idx="1"/>
          </p:nvPr>
        </p:nvSpPr>
        <p:spPr/>
        <p:txBody>
          <a:bodyPr>
            <a:normAutofit fontScale="77500" lnSpcReduction="20000"/>
          </a:bodyPr>
          <a:lstStyle/>
          <a:p>
            <a:r>
              <a:rPr lang="en-US" sz="2600" dirty="0"/>
              <a:t>M2: Through  the project’s deep dives, site visits to </a:t>
            </a:r>
            <a:r>
              <a:rPr lang="en-US" sz="2600" dirty="0" err="1"/>
              <a:t>Atheniou</a:t>
            </a:r>
            <a:r>
              <a:rPr lang="en-US" sz="2600" dirty="0"/>
              <a:t> and </a:t>
            </a:r>
            <a:r>
              <a:rPr lang="en-US" sz="2600" dirty="0" err="1"/>
              <a:t>Pregrada</a:t>
            </a:r>
            <a:r>
              <a:rPr lang="en-US" sz="2600" dirty="0"/>
              <a:t>  the matter of intergenerational work has shown </a:t>
            </a:r>
            <a:r>
              <a:rPr lang="en-US" sz="2600" dirty="0" err="1"/>
              <a:t>Athy</a:t>
            </a:r>
            <a:r>
              <a:rPr lang="en-US" sz="2600" dirty="0"/>
              <a:t> ULG that this module is a very important and valuable piece of work for society. Intergenerational visits to Nursing homes by Kindergarten’s  helps both generations. It can help improve the health and wellbeing of  Dementia and Alzheimer’s patients </a:t>
            </a:r>
            <a:endParaRPr lang="en-IE" sz="2600" dirty="0"/>
          </a:p>
          <a:p>
            <a:r>
              <a:rPr lang="en-US" sz="2600" dirty="0"/>
              <a:t>The URBACT project showed how transferrable this module was. </a:t>
            </a:r>
            <a:r>
              <a:rPr lang="en-US" sz="2600" dirty="0" err="1"/>
              <a:t>Athy</a:t>
            </a:r>
            <a:r>
              <a:rPr lang="en-US" sz="2600" dirty="0"/>
              <a:t> ULG  visited the nursing homes and kindergartens to engage with both sectors and transfer the learning. There has been improvement in engagement, The Community College  singing class entertain the older people in the nursing home. The Scouts collected donations and delivered Christmas presents to all the ward. The Suzuki Music school for young children played a concert for the nursing home clients. </a:t>
            </a:r>
            <a:r>
              <a:rPr lang="en-US" sz="2600" dirty="0" err="1"/>
              <a:t>Athy</a:t>
            </a:r>
            <a:r>
              <a:rPr lang="en-US" sz="2600" dirty="0"/>
              <a:t> ULG intends to roll out this module to every Kindergarten and school in the area. This good practice transfer module was innovative, it strengthens links, built bonds within our communities,  around groups and individuals. </a:t>
            </a:r>
            <a:endParaRPr lang="en-IE" sz="2600" dirty="0"/>
          </a:p>
          <a:p>
            <a:r>
              <a:rPr lang="en-US" sz="2600" dirty="0"/>
              <a:t>Meeting in </a:t>
            </a:r>
            <a:r>
              <a:rPr lang="en-US" sz="2600" dirty="0" err="1"/>
              <a:t>Altena</a:t>
            </a:r>
            <a:r>
              <a:rPr lang="en-US" sz="2600" dirty="0"/>
              <a:t> was very interesting around the model of the </a:t>
            </a:r>
            <a:r>
              <a:rPr lang="en-US" sz="2600" dirty="0" err="1"/>
              <a:t>Knerling</a:t>
            </a:r>
            <a:r>
              <a:rPr lang="en-US" sz="2600" dirty="0"/>
              <a:t> project. How the older person built the functioning train set and the Scalextric to attract young people to engage with them. A very clever idea and very impressive. Also, they provided a charity shop for immigrants to support their needs in a new country. </a:t>
            </a:r>
            <a:endParaRPr lang="en-IE" sz="2600" dirty="0"/>
          </a:p>
          <a:p>
            <a:r>
              <a:rPr lang="en-US" sz="2600" dirty="0"/>
              <a:t>A lot of learning taken for all transfer networks and deep dives. </a:t>
            </a:r>
            <a:endParaRPr lang="en-IE" sz="2600" dirty="0"/>
          </a:p>
          <a:p>
            <a:endParaRPr lang="en-IE" dirty="0"/>
          </a:p>
        </p:txBody>
      </p:sp>
      <p:pic>
        <p:nvPicPr>
          <p:cNvPr id="4" name="Picture 3">
            <a:extLst>
              <a:ext uri="{FF2B5EF4-FFF2-40B4-BE49-F238E27FC236}">
                <a16:creationId xmlns:a16="http://schemas.microsoft.com/office/drawing/2014/main" id="{1A282985-5C6A-4228-9EEF-5E06E73620C6}"/>
              </a:ext>
            </a:extLst>
          </p:cNvPr>
          <p:cNvPicPr/>
          <p:nvPr/>
        </p:nvPicPr>
        <p:blipFill>
          <a:blip r:embed="rId2" cstate="print"/>
          <a:srcRect/>
          <a:stretch>
            <a:fillRect/>
          </a:stretch>
        </p:blipFill>
        <p:spPr bwMode="auto">
          <a:xfrm>
            <a:off x="10154653" y="365126"/>
            <a:ext cx="1439528" cy="934286"/>
          </a:xfrm>
          <a:prstGeom prst="rect">
            <a:avLst/>
          </a:prstGeom>
          <a:noFill/>
          <a:ln w="9525">
            <a:noFill/>
            <a:miter lim="800000"/>
            <a:headEnd/>
            <a:tailEnd/>
          </a:ln>
        </p:spPr>
      </p:pic>
    </p:spTree>
    <p:extLst>
      <p:ext uri="{BB962C8B-B14F-4D97-AF65-F5344CB8AC3E}">
        <p14:creationId xmlns:p14="http://schemas.microsoft.com/office/powerpoint/2010/main" val="227619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B902CB9-C7DC-4673-B7D5-F22DCF0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E29108-E9B0-44FC-8D81-C83306295670}"/>
              </a:ext>
            </a:extLst>
          </p:cNvPr>
          <p:cNvSpPr>
            <a:spLocks noGrp="1"/>
          </p:cNvSpPr>
          <p:nvPr>
            <p:ph type="title"/>
          </p:nvPr>
        </p:nvSpPr>
        <p:spPr>
          <a:xfrm>
            <a:off x="745067" y="552741"/>
            <a:ext cx="10961511" cy="1112038"/>
          </a:xfrm>
          <a:solidFill>
            <a:schemeClr val="accent6">
              <a:lumMod val="60000"/>
              <a:lumOff val="40000"/>
            </a:schemeClr>
          </a:solidFill>
        </p:spPr>
        <p:txBody>
          <a:bodyPr vert="horz" lIns="91440" tIns="45720" rIns="91440" bIns="45720" rtlCol="0" anchor="ctr">
            <a:normAutofit/>
          </a:bodyPr>
          <a:lstStyle/>
          <a:p>
            <a:pPr algn="ctr"/>
            <a:r>
              <a:rPr lang="en-US" sz="4000" dirty="0"/>
              <a:t>ATHY LEARNING LOG </a:t>
            </a:r>
            <a:endParaRPr lang="en-US" sz="4000" kern="1200" dirty="0">
              <a:solidFill>
                <a:schemeClr val="tx1"/>
              </a:solidFill>
              <a:latin typeface="+mj-lt"/>
              <a:ea typeface="+mj-ea"/>
              <a:cs typeface="+mj-cs"/>
            </a:endParaRPr>
          </a:p>
        </p:txBody>
      </p:sp>
      <p:sp>
        <p:nvSpPr>
          <p:cNvPr id="24" name="Content Placeholder 23">
            <a:extLst>
              <a:ext uri="{FF2B5EF4-FFF2-40B4-BE49-F238E27FC236}">
                <a16:creationId xmlns:a16="http://schemas.microsoft.com/office/drawing/2014/main" id="{7FB5251B-475E-4AB8-A2E9-5DA76D39858C}"/>
              </a:ext>
            </a:extLst>
          </p:cNvPr>
          <p:cNvSpPr>
            <a:spLocks noGrp="1"/>
          </p:cNvSpPr>
          <p:nvPr>
            <p:ph sz="half" idx="1"/>
          </p:nvPr>
        </p:nvSpPr>
        <p:spPr>
          <a:xfrm>
            <a:off x="838200" y="2145255"/>
            <a:ext cx="3999971" cy="4142027"/>
          </a:xfrm>
        </p:spPr>
        <p:txBody>
          <a:bodyPr vert="horz" lIns="91440" tIns="45720" rIns="91440" bIns="45720" rtlCol="0">
            <a:normAutofit/>
          </a:bodyPr>
          <a:lstStyle/>
          <a:p>
            <a:r>
              <a:rPr lang="en-US" sz="1400" b="1" dirty="0"/>
              <a:t>M2</a:t>
            </a:r>
            <a:r>
              <a:rPr lang="en-US" sz="1400" dirty="0"/>
              <a:t>: Lions Club Food Appeal in conjunction with </a:t>
            </a:r>
            <a:r>
              <a:rPr lang="en-US" sz="1400" dirty="0" err="1"/>
              <a:t>Ard</a:t>
            </a:r>
            <a:r>
              <a:rPr lang="en-US" sz="1400" dirty="0"/>
              <a:t> </a:t>
            </a:r>
            <a:r>
              <a:rPr lang="en-US" sz="1400" dirty="0" err="1"/>
              <a:t>Scoil</a:t>
            </a:r>
            <a:r>
              <a:rPr lang="en-US" sz="1400" dirty="0"/>
              <a:t> </a:t>
            </a:r>
            <a:r>
              <a:rPr lang="en-US" sz="1400" dirty="0" err="1"/>
              <a:t>Trionoide</a:t>
            </a:r>
            <a:endParaRPr lang="en-US" sz="1400" dirty="0"/>
          </a:p>
          <a:p>
            <a:r>
              <a:rPr lang="en-US" sz="1400" dirty="0"/>
              <a:t>Silent Santa for the Special Need Group in town </a:t>
            </a:r>
          </a:p>
          <a:p>
            <a:r>
              <a:rPr lang="en-US" sz="1500" dirty="0"/>
              <a:t>Printing of booklet to </a:t>
            </a:r>
            <a:r>
              <a:rPr lang="en-US" sz="1500" dirty="0" err="1"/>
              <a:t>suppport</a:t>
            </a:r>
            <a:r>
              <a:rPr lang="en-US" sz="1500" dirty="0"/>
              <a:t> the older person keeping in contact with family and friends through social media channels.</a:t>
            </a:r>
            <a:endParaRPr lang="en-IE" sz="1500" dirty="0"/>
          </a:p>
          <a:p>
            <a:r>
              <a:rPr lang="en-US" sz="1400" dirty="0"/>
              <a:t>Work carried out by the Gael </a:t>
            </a:r>
            <a:r>
              <a:rPr lang="en-US" sz="1400" dirty="0" err="1"/>
              <a:t>Scoil</a:t>
            </a:r>
            <a:r>
              <a:rPr lang="en-US" sz="1400" dirty="0"/>
              <a:t> kids and Garda Youth Diversion Project kids designing cards for the elderly</a:t>
            </a:r>
          </a:p>
          <a:p>
            <a:r>
              <a:rPr lang="en-US" sz="1400" dirty="0"/>
              <a:t>Group of Hotel, Restaurants and Coffee shops with volunteers who feed the older person every day as they self isolate in their homes. Volunteering at its best</a:t>
            </a:r>
          </a:p>
          <a:p>
            <a:r>
              <a:rPr lang="en-US" sz="1500" dirty="0" err="1"/>
              <a:t>Athy</a:t>
            </a:r>
            <a:r>
              <a:rPr lang="en-US" sz="1500" dirty="0"/>
              <a:t> Tidy Towns chairman and school class on a clean-up venture in </a:t>
            </a:r>
            <a:r>
              <a:rPr lang="en-US" sz="1500" dirty="0" err="1"/>
              <a:t>Athy</a:t>
            </a:r>
            <a:r>
              <a:rPr lang="en-US" sz="1500" dirty="0"/>
              <a:t>.</a:t>
            </a:r>
            <a:endParaRPr lang="en-IE" sz="1500" dirty="0"/>
          </a:p>
          <a:p>
            <a:endParaRPr lang="en-US" sz="1400" dirty="0"/>
          </a:p>
        </p:txBody>
      </p:sp>
      <p:pic>
        <p:nvPicPr>
          <p:cNvPr id="7" name="Picture 6">
            <a:extLst>
              <a:ext uri="{FF2B5EF4-FFF2-40B4-BE49-F238E27FC236}">
                <a16:creationId xmlns:a16="http://schemas.microsoft.com/office/drawing/2014/main" id="{F82D2A2A-198F-403F-B40C-F7B35724EC1D}"/>
              </a:ext>
            </a:extLst>
          </p:cNvPr>
          <p:cNvPicPr/>
          <p:nvPr/>
        </p:nvPicPr>
        <p:blipFill rotWithShape="1">
          <a:blip r:embed="rId2" cstate="print">
            <a:extLst>
              <a:ext uri="{28A0092B-C50C-407E-A947-70E740481C1C}">
                <a14:useLocalDpi xmlns:a14="http://schemas.microsoft.com/office/drawing/2010/main" val="0"/>
              </a:ext>
            </a:extLst>
          </a:blip>
          <a:srcRect r="-4" b="7024"/>
          <a:stretch/>
        </p:blipFill>
        <p:spPr bwMode="auto">
          <a:xfrm>
            <a:off x="5195933" y="2145255"/>
            <a:ext cx="2332231" cy="1757995"/>
          </a:xfrm>
          <a:prstGeom prst="rect">
            <a:avLst/>
          </a:prstGeom>
          <a:noFill/>
        </p:spPr>
      </p:pic>
      <p:pic>
        <p:nvPicPr>
          <p:cNvPr id="20" name="Picture 19">
            <a:extLst>
              <a:ext uri="{FF2B5EF4-FFF2-40B4-BE49-F238E27FC236}">
                <a16:creationId xmlns:a16="http://schemas.microsoft.com/office/drawing/2014/main" id="{68D5C1D0-9C12-4F14-A5AE-1484355F699A}"/>
              </a:ext>
            </a:extLst>
          </p:cNvPr>
          <p:cNvPicPr/>
          <p:nvPr/>
        </p:nvPicPr>
        <p:blipFill rotWithShape="1">
          <a:blip r:embed="rId3" cstate="print">
            <a:extLst>
              <a:ext uri="{28A0092B-C50C-407E-A947-70E740481C1C}">
                <a14:useLocalDpi xmlns:a14="http://schemas.microsoft.com/office/drawing/2010/main" val="0"/>
              </a:ext>
            </a:extLst>
          </a:blip>
          <a:srcRect t="6281" r="5" b="23229"/>
          <a:stretch/>
        </p:blipFill>
        <p:spPr bwMode="auto">
          <a:xfrm>
            <a:off x="7606845" y="2160789"/>
            <a:ext cx="2152419" cy="1757995"/>
          </a:xfrm>
          <a:prstGeom prst="rect">
            <a:avLst/>
          </a:prstGeom>
          <a:noFill/>
        </p:spPr>
      </p:pic>
      <p:pic>
        <p:nvPicPr>
          <p:cNvPr id="6" name="Content Placeholder 5">
            <a:extLst>
              <a:ext uri="{FF2B5EF4-FFF2-40B4-BE49-F238E27FC236}">
                <a16:creationId xmlns:a16="http://schemas.microsoft.com/office/drawing/2014/main" id="{6E58AF70-C5FF-4D41-98D6-CD3DCBF97E20}"/>
              </a:ext>
            </a:extLst>
          </p:cNvPr>
          <p:cNvPicPr>
            <a:picLocks noGrp="1"/>
          </p:cNvPicPr>
          <p:nvPr>
            <p:ph sz="half" idx="2"/>
          </p:nvPr>
        </p:nvPicPr>
        <p:blipFill rotWithShape="1">
          <a:blip r:embed="rId4" cstate="print">
            <a:extLst>
              <a:ext uri="{28A0092B-C50C-407E-A947-70E740481C1C}">
                <a14:useLocalDpi xmlns:a14="http://schemas.microsoft.com/office/drawing/2010/main" val="0"/>
              </a:ext>
            </a:extLst>
          </a:blip>
          <a:srcRect t="5838" r="4" b="19164"/>
          <a:stretch/>
        </p:blipFill>
        <p:spPr bwMode="auto">
          <a:xfrm>
            <a:off x="5191604" y="4139090"/>
            <a:ext cx="2332231" cy="2152448"/>
          </a:xfrm>
          <a:prstGeom prst="rect">
            <a:avLst/>
          </a:prstGeom>
          <a:noFill/>
        </p:spPr>
      </p:pic>
      <p:pic>
        <p:nvPicPr>
          <p:cNvPr id="8" name="Picture 7">
            <a:extLst>
              <a:ext uri="{FF2B5EF4-FFF2-40B4-BE49-F238E27FC236}">
                <a16:creationId xmlns:a16="http://schemas.microsoft.com/office/drawing/2014/main" id="{82E9F179-CAAB-4A56-8C87-6EF68E23D627}"/>
              </a:ext>
            </a:extLst>
          </p:cNvPr>
          <p:cNvPicPr/>
          <p:nvPr/>
        </p:nvPicPr>
        <p:blipFill rotWithShape="1">
          <a:blip r:embed="rId5" r:link="rId6" cstate="print">
            <a:extLst>
              <a:ext uri="{28A0092B-C50C-407E-A947-70E740481C1C}">
                <a14:useLocalDpi xmlns:a14="http://schemas.microsoft.com/office/drawing/2010/main" val="0"/>
              </a:ext>
            </a:extLst>
          </a:blip>
          <a:srcRect r="-6" b="6745"/>
          <a:stretch>
            <a:fillRect/>
          </a:stretch>
        </p:blipFill>
        <p:spPr bwMode="auto">
          <a:xfrm>
            <a:off x="7606844" y="4137013"/>
            <a:ext cx="2152419" cy="2152403"/>
          </a:xfrm>
          <a:prstGeom prst="rect">
            <a:avLst/>
          </a:prstGeom>
          <a:noFill/>
        </p:spPr>
      </p:pic>
      <p:pic>
        <p:nvPicPr>
          <p:cNvPr id="5" name="Content Placeholder 4">
            <a:extLst>
              <a:ext uri="{FF2B5EF4-FFF2-40B4-BE49-F238E27FC236}">
                <a16:creationId xmlns:a16="http://schemas.microsoft.com/office/drawing/2014/main" id="{7FCEC7C3-84A4-4010-9FC2-796A09B4662F}"/>
              </a:ext>
            </a:extLst>
          </p:cNvPr>
          <p:cNvPicPr>
            <a:picLocks/>
          </p:cNvPicPr>
          <p:nvPr/>
        </p:nvPicPr>
        <p:blipFill rotWithShape="1">
          <a:blip r:embed="rId7" cstate="print">
            <a:extLst>
              <a:ext uri="{28A0092B-C50C-407E-A947-70E740481C1C}">
                <a14:useLocalDpi xmlns:a14="http://schemas.microsoft.com/office/drawing/2010/main" val="0"/>
              </a:ext>
            </a:extLst>
          </a:blip>
          <a:srcRect t="9134" r="-3" b="11200"/>
          <a:stretch/>
        </p:blipFill>
        <p:spPr bwMode="auto">
          <a:xfrm>
            <a:off x="9845167" y="4134880"/>
            <a:ext cx="2152419" cy="2152403"/>
          </a:xfrm>
          <a:prstGeom prst="rect">
            <a:avLst/>
          </a:prstGeom>
          <a:noFill/>
        </p:spPr>
      </p:pic>
      <p:pic>
        <p:nvPicPr>
          <p:cNvPr id="30" name="Picture 29">
            <a:extLst>
              <a:ext uri="{FF2B5EF4-FFF2-40B4-BE49-F238E27FC236}">
                <a16:creationId xmlns:a16="http://schemas.microsoft.com/office/drawing/2014/main" id="{A3984A99-2B96-4E78-906E-EFC96F02780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37945" y="2145255"/>
            <a:ext cx="2071833" cy="1773529"/>
          </a:xfrm>
          <a:prstGeom prst="rect">
            <a:avLst/>
          </a:prstGeom>
          <a:noFill/>
          <a:ln>
            <a:noFill/>
          </a:ln>
        </p:spPr>
      </p:pic>
      <p:pic>
        <p:nvPicPr>
          <p:cNvPr id="11" name="Picture 10">
            <a:extLst>
              <a:ext uri="{FF2B5EF4-FFF2-40B4-BE49-F238E27FC236}">
                <a16:creationId xmlns:a16="http://schemas.microsoft.com/office/drawing/2014/main" id="{5F7C789B-6B22-4612-BCD4-B477435BAF62}"/>
              </a:ext>
            </a:extLst>
          </p:cNvPr>
          <p:cNvPicPr/>
          <p:nvPr/>
        </p:nvPicPr>
        <p:blipFill>
          <a:blip r:embed="rId9" cstate="print"/>
          <a:srcRect/>
          <a:stretch>
            <a:fillRect/>
          </a:stretch>
        </p:blipFill>
        <p:spPr bwMode="auto">
          <a:xfrm>
            <a:off x="10479505" y="526291"/>
            <a:ext cx="1332568" cy="1114425"/>
          </a:xfrm>
          <a:prstGeom prst="rect">
            <a:avLst/>
          </a:prstGeom>
          <a:noFill/>
          <a:ln w="9525">
            <a:noFill/>
            <a:miter lim="800000"/>
            <a:headEnd/>
            <a:tailEnd/>
          </a:ln>
        </p:spPr>
      </p:pic>
    </p:spTree>
    <p:extLst>
      <p:ext uri="{BB962C8B-B14F-4D97-AF65-F5344CB8AC3E}">
        <p14:creationId xmlns:p14="http://schemas.microsoft.com/office/powerpoint/2010/main" val="353288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BB92D-C873-4572-B099-6702570BAD0B}"/>
              </a:ext>
            </a:extLst>
          </p:cNvPr>
          <p:cNvSpPr>
            <a:spLocks noGrp="1"/>
          </p:cNvSpPr>
          <p:nvPr>
            <p:ph type="title"/>
          </p:nvPr>
        </p:nvSpPr>
        <p:spPr>
          <a:xfrm>
            <a:off x="914400" y="365125"/>
            <a:ext cx="10515600" cy="1114425"/>
          </a:xfrm>
          <a:solidFill>
            <a:schemeClr val="accent6">
              <a:lumMod val="60000"/>
              <a:lumOff val="40000"/>
            </a:schemeClr>
          </a:solidFill>
        </p:spPr>
        <p:txBody>
          <a:bodyPr/>
          <a:lstStyle/>
          <a:p>
            <a:pPr algn="ctr"/>
            <a:r>
              <a:rPr lang="en-US" dirty="0"/>
              <a:t>ATHY LEARNING LOG </a:t>
            </a:r>
            <a:endParaRPr lang="en-IE" dirty="0"/>
          </a:p>
        </p:txBody>
      </p:sp>
      <p:sp>
        <p:nvSpPr>
          <p:cNvPr id="3" name="Content Placeholder 2">
            <a:extLst>
              <a:ext uri="{FF2B5EF4-FFF2-40B4-BE49-F238E27FC236}">
                <a16:creationId xmlns:a16="http://schemas.microsoft.com/office/drawing/2014/main" id="{5D231EA5-7537-4E6F-AB39-F85E0F4BA238}"/>
              </a:ext>
            </a:extLst>
          </p:cNvPr>
          <p:cNvSpPr>
            <a:spLocks noGrp="1"/>
          </p:cNvSpPr>
          <p:nvPr>
            <p:ph sz="half" idx="1"/>
          </p:nvPr>
        </p:nvSpPr>
        <p:spPr/>
        <p:txBody>
          <a:bodyPr>
            <a:normAutofit fontScale="40000" lnSpcReduction="20000"/>
          </a:bodyPr>
          <a:lstStyle/>
          <a:p>
            <a:r>
              <a:rPr lang="en-US" sz="4000" b="1" dirty="0"/>
              <a:t>M3</a:t>
            </a:r>
            <a:r>
              <a:rPr lang="en-US" b="1" dirty="0"/>
              <a:t> </a:t>
            </a:r>
            <a:r>
              <a:rPr lang="en-US" sz="4000" b="1" dirty="0"/>
              <a:t>Youth Volunteering attracting young people to volunteerism</a:t>
            </a:r>
            <a:endParaRPr lang="en-IE" sz="4000" dirty="0"/>
          </a:p>
          <a:p>
            <a:r>
              <a:rPr lang="en-US" sz="3000" b="1" dirty="0"/>
              <a:t>2019 </a:t>
            </a:r>
            <a:endParaRPr lang="en-IE" sz="3000" dirty="0"/>
          </a:p>
          <a:p>
            <a:r>
              <a:rPr lang="en-US" sz="3000" dirty="0"/>
              <a:t>This element of the project was about building opportunities for younger people and making them available and more attractive for them to get involved in society.</a:t>
            </a:r>
            <a:endParaRPr lang="en-IE" sz="3000" dirty="0"/>
          </a:p>
          <a:p>
            <a:pPr marL="0" indent="0">
              <a:buNone/>
            </a:pPr>
            <a:r>
              <a:rPr lang="en-US" sz="3000" dirty="0"/>
              <a:t> </a:t>
            </a:r>
            <a:endParaRPr lang="en-IE" sz="3000" dirty="0"/>
          </a:p>
          <a:p>
            <a:r>
              <a:rPr lang="en-US" sz="3000" b="1" dirty="0"/>
              <a:t>Community </a:t>
            </a:r>
            <a:endParaRPr lang="en-IE" sz="3000" dirty="0"/>
          </a:p>
          <a:p>
            <a:r>
              <a:rPr lang="en-US" sz="3000" dirty="0"/>
              <a:t>Not many groups of children participated in previous Town parades. </a:t>
            </a:r>
            <a:endParaRPr lang="en-IE" sz="3000" dirty="0"/>
          </a:p>
          <a:p>
            <a:pPr marL="0" indent="0">
              <a:buNone/>
            </a:pPr>
            <a:r>
              <a:rPr lang="en-US" sz="3000" dirty="0"/>
              <a:t> </a:t>
            </a:r>
            <a:endParaRPr lang="en-IE" sz="3000" dirty="0"/>
          </a:p>
          <a:p>
            <a:r>
              <a:rPr lang="en-US" sz="3000" b="1" dirty="0"/>
              <a:t>Individual </a:t>
            </a:r>
            <a:endParaRPr lang="en-IE" sz="3000" dirty="0"/>
          </a:p>
          <a:p>
            <a:r>
              <a:rPr lang="en-US" sz="3000" dirty="0"/>
              <a:t>Hard to find opportunities to get involved with </a:t>
            </a:r>
            <a:r>
              <a:rPr lang="en-US" sz="3000" dirty="0" err="1"/>
              <a:t>organisations</a:t>
            </a:r>
            <a:r>
              <a:rPr lang="en-US" sz="3000" dirty="0"/>
              <a:t> around clean ups and civil good in the community </a:t>
            </a:r>
            <a:endParaRPr lang="en-IE" sz="3000" dirty="0"/>
          </a:p>
          <a:p>
            <a:pPr marL="0" indent="0">
              <a:buNone/>
            </a:pPr>
            <a:r>
              <a:rPr lang="en-US" sz="3000" dirty="0"/>
              <a:t> </a:t>
            </a:r>
            <a:endParaRPr lang="en-IE" sz="3000" dirty="0"/>
          </a:p>
          <a:p>
            <a:r>
              <a:rPr lang="en-US" sz="3000" b="1" dirty="0" err="1"/>
              <a:t>Organisation</a:t>
            </a:r>
            <a:endParaRPr lang="en-IE" sz="3000" dirty="0"/>
          </a:p>
          <a:p>
            <a:r>
              <a:rPr lang="en-US" sz="3000" dirty="0"/>
              <a:t>Engagement with young people was mainly inhibited because of legislation. </a:t>
            </a:r>
            <a:endParaRPr lang="en-IE" sz="3000" dirty="0"/>
          </a:p>
          <a:p>
            <a:pPr marL="0" indent="0">
              <a:buNone/>
            </a:pPr>
            <a:r>
              <a:rPr lang="en-US" sz="3000" dirty="0"/>
              <a:t> </a:t>
            </a:r>
            <a:endParaRPr lang="en-IE" sz="3000" dirty="0"/>
          </a:p>
          <a:p>
            <a:r>
              <a:rPr lang="en-US" sz="3000" dirty="0"/>
              <a:t>Opportunities for young people under 18 were unavailable due to shortage of summer camps in town. </a:t>
            </a:r>
            <a:endParaRPr lang="en-IE" sz="3000" dirty="0"/>
          </a:p>
        </p:txBody>
      </p:sp>
      <p:sp>
        <p:nvSpPr>
          <p:cNvPr id="4" name="Content Placeholder 3">
            <a:extLst>
              <a:ext uri="{FF2B5EF4-FFF2-40B4-BE49-F238E27FC236}">
                <a16:creationId xmlns:a16="http://schemas.microsoft.com/office/drawing/2014/main" id="{BC8B4215-2992-448B-83ED-AF2306E248B7}"/>
              </a:ext>
            </a:extLst>
          </p:cNvPr>
          <p:cNvSpPr>
            <a:spLocks noGrp="1"/>
          </p:cNvSpPr>
          <p:nvPr>
            <p:ph sz="half" idx="2"/>
          </p:nvPr>
        </p:nvSpPr>
        <p:spPr/>
        <p:txBody>
          <a:bodyPr>
            <a:normAutofit fontScale="40000" lnSpcReduction="20000"/>
          </a:bodyPr>
          <a:lstStyle/>
          <a:p>
            <a:r>
              <a:rPr lang="en-US" sz="3000" b="1" dirty="0"/>
              <a:t>2020</a:t>
            </a:r>
            <a:endParaRPr lang="en-IE" sz="3000" dirty="0"/>
          </a:p>
          <a:p>
            <a:r>
              <a:rPr lang="en-US" sz="3000" b="1" dirty="0" err="1"/>
              <a:t>Organisation</a:t>
            </a:r>
            <a:r>
              <a:rPr lang="en-US" sz="3000" dirty="0"/>
              <a:t> </a:t>
            </a:r>
            <a:endParaRPr lang="en-IE" sz="3000" dirty="0"/>
          </a:p>
          <a:p>
            <a:r>
              <a:rPr lang="en-US" sz="3000" dirty="0"/>
              <a:t>Innovative: solution by </a:t>
            </a:r>
            <a:r>
              <a:rPr lang="en-US" sz="3000" dirty="0" err="1"/>
              <a:t>Athy</a:t>
            </a:r>
            <a:r>
              <a:rPr lang="en-US" sz="3000" dirty="0"/>
              <a:t> Town Promoters to get young children involved in St Patrick’s Day parade and to Halloween festival with special emphasis on children for Council Estates participating in events. All events start at the later end of town where the most socially excluded are based. </a:t>
            </a:r>
            <a:endParaRPr lang="en-IE" sz="3000" dirty="0"/>
          </a:p>
          <a:p>
            <a:r>
              <a:rPr lang="en-US" sz="3000" dirty="0"/>
              <a:t>Collaborative: work with youth group, Men’s Shed and Willow Service  around Allotment Regeneration Project and integration piece.</a:t>
            </a:r>
            <a:endParaRPr lang="en-IE" sz="3000" dirty="0"/>
          </a:p>
          <a:p>
            <a:r>
              <a:rPr lang="en-US" sz="3000" b="1" dirty="0"/>
              <a:t> Individual </a:t>
            </a:r>
            <a:endParaRPr lang="en-IE" sz="3000" dirty="0"/>
          </a:p>
          <a:p>
            <a:r>
              <a:rPr lang="en-US" sz="3000" dirty="0"/>
              <a:t>Communication: River and community cleanups advertised and available to all to get involved in.  </a:t>
            </a:r>
            <a:endParaRPr lang="en-IE" sz="3000" dirty="0"/>
          </a:p>
          <a:p>
            <a:r>
              <a:rPr lang="en-US" sz="3000" dirty="0"/>
              <a:t> </a:t>
            </a:r>
            <a:r>
              <a:rPr lang="en-US" sz="3000" b="1" dirty="0"/>
              <a:t>Community </a:t>
            </a:r>
            <a:endParaRPr lang="en-IE" sz="3000" dirty="0"/>
          </a:p>
          <a:p>
            <a:r>
              <a:rPr lang="en-US" sz="3000" dirty="0"/>
              <a:t>Strengthening: of community spirit through summer camps and clean up for young people.</a:t>
            </a:r>
            <a:endParaRPr lang="en-IE" sz="3000" dirty="0"/>
          </a:p>
          <a:p>
            <a:endParaRPr lang="en-IE" sz="3000" dirty="0"/>
          </a:p>
          <a:p>
            <a:r>
              <a:rPr lang="en-US" sz="3000" dirty="0"/>
              <a:t>Engagement: Kildare Youth Service engaging in Erasmus as an avenue to volunteer working. </a:t>
            </a:r>
            <a:endParaRPr lang="en-IE" sz="3000" dirty="0"/>
          </a:p>
          <a:p>
            <a:pPr marL="0" indent="0">
              <a:buNone/>
            </a:pPr>
            <a:r>
              <a:rPr lang="en-US" sz="3000" dirty="0"/>
              <a:t> </a:t>
            </a:r>
            <a:endParaRPr lang="en-IE" sz="3000" dirty="0"/>
          </a:p>
          <a:p>
            <a:pPr marL="0" indent="0">
              <a:buNone/>
            </a:pPr>
            <a:endParaRPr lang="en-IE" dirty="0"/>
          </a:p>
        </p:txBody>
      </p:sp>
      <p:pic>
        <p:nvPicPr>
          <p:cNvPr id="5" name="Picture 4">
            <a:extLst>
              <a:ext uri="{FF2B5EF4-FFF2-40B4-BE49-F238E27FC236}">
                <a16:creationId xmlns:a16="http://schemas.microsoft.com/office/drawing/2014/main" id="{0E700B6B-7336-4850-B1B1-3FE1B99AD8D9}"/>
              </a:ext>
            </a:extLst>
          </p:cNvPr>
          <p:cNvPicPr/>
          <p:nvPr/>
        </p:nvPicPr>
        <p:blipFill>
          <a:blip r:embed="rId2" cstate="print"/>
          <a:srcRect/>
          <a:stretch>
            <a:fillRect/>
          </a:stretch>
        </p:blipFill>
        <p:spPr bwMode="auto">
          <a:xfrm>
            <a:off x="10214812" y="365125"/>
            <a:ext cx="1215188" cy="1114425"/>
          </a:xfrm>
          <a:prstGeom prst="rect">
            <a:avLst/>
          </a:prstGeom>
          <a:noFill/>
          <a:ln w="9525">
            <a:noFill/>
            <a:miter lim="800000"/>
            <a:headEnd/>
            <a:tailEnd/>
          </a:ln>
        </p:spPr>
      </p:pic>
    </p:spTree>
    <p:extLst>
      <p:ext uri="{BB962C8B-B14F-4D97-AF65-F5344CB8AC3E}">
        <p14:creationId xmlns:p14="http://schemas.microsoft.com/office/powerpoint/2010/main" val="2040446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3263</TotalTime>
  <Words>2561</Words>
  <Application>Microsoft Office PowerPoint</Application>
  <PresentationFormat>Widescreen</PresentationFormat>
  <Paragraphs>198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ATHY LEARNING LOG </vt:lpstr>
      <vt:lpstr>ATHY LEARNING LOG </vt:lpstr>
      <vt:lpstr>ATHY LEARNING LOG </vt:lpstr>
      <vt:lpstr>ULG Meeting </vt:lpstr>
      <vt:lpstr>ATHY LEARNING LOG </vt:lpstr>
      <vt:lpstr>ATHY LEARNING LOG </vt:lpstr>
      <vt:lpstr>ATHY LEARNING LOG </vt:lpstr>
      <vt:lpstr>ATHY LEARNING LOG </vt:lpstr>
      <vt:lpstr>ATHY LEARNING LOG </vt:lpstr>
      <vt:lpstr>ATHY LEARNING LOG </vt:lpstr>
      <vt:lpstr>ATHY LEARNING LOG </vt:lpstr>
      <vt:lpstr>ATHY LEARNING LOG </vt:lpstr>
      <vt:lpstr>ATHY LEARNING LOG </vt:lpstr>
      <vt:lpstr>ATHY LEARNING LOG </vt:lpstr>
      <vt:lpstr>ATHY LEARNING LOG </vt:lpstr>
      <vt:lpstr>ATHY LEARNING LOG </vt:lpstr>
      <vt:lpstr>ATHY LEARNING LOG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ATHY LEARNING LOG</dc:title>
  <dc:creator>Helen Dowling</dc:creator>
  <cp:lastModifiedBy>Helen Dowling</cp:lastModifiedBy>
  <cp:revision>21</cp:revision>
  <dcterms:created xsi:type="dcterms:W3CDTF">2021-03-02T14:38:11Z</dcterms:created>
  <dcterms:modified xsi:type="dcterms:W3CDTF">2021-03-29T13:47:55Z</dcterms:modified>
</cp:coreProperties>
</file>